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62" r:id="rId3"/>
    <p:sldId id="263" r:id="rId4"/>
    <p:sldId id="264" r:id="rId5"/>
    <p:sldId id="265" r:id="rId6"/>
    <p:sldId id="266" r:id="rId7"/>
    <p:sldId id="267" r:id="rId8"/>
    <p:sldId id="257" r:id="rId9"/>
    <p:sldId id="260" r:id="rId10"/>
    <p:sldId id="261" r:id="rId11"/>
    <p:sldId id="258" r:id="rId12"/>
    <p:sldId id="259" r:id="rId13"/>
    <p:sldId id="269" r:id="rId14"/>
    <p:sldId id="270" r:id="rId15"/>
    <p:sldId id="271"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268" r:id="rId36"/>
    <p:sldId id="300" r:id="rId37"/>
    <p:sldId id="301" r:id="rId38"/>
    <p:sldId id="308" r:id="rId39"/>
    <p:sldId id="309" r:id="rId40"/>
    <p:sldId id="310" r:id="rId41"/>
    <p:sldId id="311" r:id="rId42"/>
    <p:sldId id="312" r:id="rId43"/>
    <p:sldId id="303" r:id="rId44"/>
    <p:sldId id="316" r:id="rId45"/>
    <p:sldId id="315" r:id="rId46"/>
    <p:sldId id="317" r:id="rId47"/>
    <p:sldId id="318" r:id="rId48"/>
    <p:sldId id="319" r:id="rId49"/>
    <p:sldId id="320" r:id="rId50"/>
    <p:sldId id="313" r:id="rId51"/>
    <p:sldId id="321" r:id="rId52"/>
    <p:sldId id="322" r:id="rId53"/>
    <p:sldId id="323" r:id="rId54"/>
    <p:sldId id="314" r:id="rId55"/>
    <p:sldId id="324" r:id="rId56"/>
    <p:sldId id="325" r:id="rId57"/>
    <p:sldId id="328" r:id="rId58"/>
    <p:sldId id="274" r:id="rId59"/>
    <p:sldId id="329" r:id="rId60"/>
    <p:sldId id="344" r:id="rId61"/>
    <p:sldId id="345" r:id="rId62"/>
    <p:sldId id="346" r:id="rId63"/>
    <p:sldId id="380" r:id="rId64"/>
    <p:sldId id="347" r:id="rId65"/>
    <p:sldId id="348" r:id="rId66"/>
    <p:sldId id="349" r:id="rId67"/>
    <p:sldId id="350" r:id="rId68"/>
    <p:sldId id="351" r:id="rId69"/>
    <p:sldId id="352" r:id="rId70"/>
    <p:sldId id="353" r:id="rId71"/>
    <p:sldId id="366" r:id="rId72"/>
    <p:sldId id="367" r:id="rId73"/>
    <p:sldId id="379" r:id="rId74"/>
    <p:sldId id="370" r:id="rId75"/>
    <p:sldId id="369" r:id="rId76"/>
    <p:sldId id="368" r:id="rId77"/>
    <p:sldId id="371" r:id="rId78"/>
    <p:sldId id="373" r:id="rId79"/>
    <p:sldId id="374" r:id="rId80"/>
    <p:sldId id="375" r:id="rId81"/>
    <p:sldId id="376" r:id="rId82"/>
    <p:sldId id="377" r:id="rId83"/>
    <p:sldId id="358" r:id="rId84"/>
    <p:sldId id="359" r:id="rId85"/>
    <p:sldId id="360" r:id="rId86"/>
    <p:sldId id="361" r:id="rId87"/>
    <p:sldId id="362" r:id="rId88"/>
    <p:sldId id="363" r:id="rId89"/>
    <p:sldId id="364" r:id="rId90"/>
    <p:sldId id="365" r:id="rId91"/>
    <p:sldId id="327" r:id="rId92"/>
    <p:sldId id="326" r:id="rId93"/>
    <p:sldId id="306" r:id="rId94"/>
    <p:sldId id="307" r:id="rId95"/>
    <p:sldId id="304" r:id="rId96"/>
    <p:sldId id="305" r:id="rId97"/>
    <p:sldId id="30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99C5B-284D-4408-9765-FE8BACA5D448}"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7E6B5-48FA-45F9-8B99-C6BCE6203B35}" type="slidenum">
              <a:rPr lang="en-US" smtClean="0"/>
              <a:t>‹#›</a:t>
            </a:fld>
            <a:endParaRPr lang="en-US"/>
          </a:p>
        </p:txBody>
      </p:sp>
    </p:spTree>
    <p:extLst>
      <p:ext uri="{BB962C8B-B14F-4D97-AF65-F5344CB8AC3E}">
        <p14:creationId xmlns:p14="http://schemas.microsoft.com/office/powerpoint/2010/main" val="3542471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9485B17-1ED8-4C65-A7E0-8475F459BF5B}" type="slidenum">
              <a:rPr lang="en-US"/>
              <a:pPr/>
              <a:t>82</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DC3-6B35-326C-E8B0-F30E061A7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D9136-6E7B-3BCB-4F88-A9B95E343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544976-7A28-1AF9-E64D-F42E85437F28}"/>
              </a:ext>
            </a:extLst>
          </p:cNvPr>
          <p:cNvSpPr>
            <a:spLocks noGrp="1"/>
          </p:cNvSpPr>
          <p:nvPr>
            <p:ph type="dt" sz="half" idx="10"/>
          </p:nvPr>
        </p:nvSpPr>
        <p:spPr/>
        <p:txBody>
          <a:bodyPr/>
          <a:lstStyle/>
          <a:p>
            <a:fld id="{F9395612-97EC-4B14-8E9A-D8B0E9978403}" type="datetime1">
              <a:rPr lang="en-US" smtClean="0"/>
              <a:t>6/11/2023</a:t>
            </a:fld>
            <a:endParaRPr lang="en-US"/>
          </a:p>
        </p:txBody>
      </p:sp>
      <p:sp>
        <p:nvSpPr>
          <p:cNvPr id="5" name="Footer Placeholder 4">
            <a:extLst>
              <a:ext uri="{FF2B5EF4-FFF2-40B4-BE49-F238E27FC236}">
                <a16:creationId xmlns:a16="http://schemas.microsoft.com/office/drawing/2014/main" id="{7F00C481-3D04-8432-0ED5-61D3245E0304}"/>
              </a:ext>
            </a:extLst>
          </p:cNvPr>
          <p:cNvSpPr>
            <a:spLocks noGrp="1"/>
          </p:cNvSpPr>
          <p:nvPr>
            <p:ph type="ftr" sz="quarter" idx="11"/>
          </p:nvPr>
        </p:nvSpPr>
        <p:spPr/>
        <p:txBody>
          <a:bodyPr/>
          <a:lstStyle/>
          <a:p>
            <a:r>
              <a:rPr lang="en-US"/>
              <a:t>Anju Poudel</a:t>
            </a:r>
          </a:p>
        </p:txBody>
      </p:sp>
      <p:sp>
        <p:nvSpPr>
          <p:cNvPr id="6" name="Slide Number Placeholder 5">
            <a:extLst>
              <a:ext uri="{FF2B5EF4-FFF2-40B4-BE49-F238E27FC236}">
                <a16:creationId xmlns:a16="http://schemas.microsoft.com/office/drawing/2014/main" id="{B76A5CBA-81B5-3F42-5D80-6C9F9595489F}"/>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20013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ACD2-40CC-F7D4-C4B8-4819E29AE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77CEE3-7DD8-7889-B5EC-F3F5E562C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D25A4-DEC2-F041-E402-D4360A5D4425}"/>
              </a:ext>
            </a:extLst>
          </p:cNvPr>
          <p:cNvSpPr>
            <a:spLocks noGrp="1"/>
          </p:cNvSpPr>
          <p:nvPr>
            <p:ph type="dt" sz="half" idx="10"/>
          </p:nvPr>
        </p:nvSpPr>
        <p:spPr/>
        <p:txBody>
          <a:bodyPr/>
          <a:lstStyle/>
          <a:p>
            <a:fld id="{F7B41259-B909-4C49-8DB0-FC3BEE708331}" type="datetime1">
              <a:rPr lang="en-US" smtClean="0"/>
              <a:t>6/11/2023</a:t>
            </a:fld>
            <a:endParaRPr lang="en-US"/>
          </a:p>
        </p:txBody>
      </p:sp>
      <p:sp>
        <p:nvSpPr>
          <p:cNvPr id="5" name="Footer Placeholder 4">
            <a:extLst>
              <a:ext uri="{FF2B5EF4-FFF2-40B4-BE49-F238E27FC236}">
                <a16:creationId xmlns:a16="http://schemas.microsoft.com/office/drawing/2014/main" id="{579400C1-F8A3-BFA3-A987-D11CC86BAB84}"/>
              </a:ext>
            </a:extLst>
          </p:cNvPr>
          <p:cNvSpPr>
            <a:spLocks noGrp="1"/>
          </p:cNvSpPr>
          <p:nvPr>
            <p:ph type="ftr" sz="quarter" idx="11"/>
          </p:nvPr>
        </p:nvSpPr>
        <p:spPr/>
        <p:txBody>
          <a:bodyPr/>
          <a:lstStyle/>
          <a:p>
            <a:r>
              <a:rPr lang="en-US"/>
              <a:t>Anju Poudel</a:t>
            </a:r>
          </a:p>
        </p:txBody>
      </p:sp>
      <p:sp>
        <p:nvSpPr>
          <p:cNvPr id="6" name="Slide Number Placeholder 5">
            <a:extLst>
              <a:ext uri="{FF2B5EF4-FFF2-40B4-BE49-F238E27FC236}">
                <a16:creationId xmlns:a16="http://schemas.microsoft.com/office/drawing/2014/main" id="{8C2A4A74-C7AD-B421-E1D6-4CB51405B82E}"/>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2563092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008E9-21FA-E053-7529-449B610635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FB837-779D-A261-9736-A91ED0F26F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469AF-FFA1-79B5-F713-E1944A596623}"/>
              </a:ext>
            </a:extLst>
          </p:cNvPr>
          <p:cNvSpPr>
            <a:spLocks noGrp="1"/>
          </p:cNvSpPr>
          <p:nvPr>
            <p:ph type="dt" sz="half" idx="10"/>
          </p:nvPr>
        </p:nvSpPr>
        <p:spPr/>
        <p:txBody>
          <a:bodyPr/>
          <a:lstStyle/>
          <a:p>
            <a:fld id="{A12C4334-7A6B-4910-8C2E-F1C32B4D2087}" type="datetime1">
              <a:rPr lang="en-US" smtClean="0"/>
              <a:t>6/11/2023</a:t>
            </a:fld>
            <a:endParaRPr lang="en-US"/>
          </a:p>
        </p:txBody>
      </p:sp>
      <p:sp>
        <p:nvSpPr>
          <p:cNvPr id="5" name="Footer Placeholder 4">
            <a:extLst>
              <a:ext uri="{FF2B5EF4-FFF2-40B4-BE49-F238E27FC236}">
                <a16:creationId xmlns:a16="http://schemas.microsoft.com/office/drawing/2014/main" id="{9979EEB7-9B01-B187-FCB1-FD598922DADA}"/>
              </a:ext>
            </a:extLst>
          </p:cNvPr>
          <p:cNvSpPr>
            <a:spLocks noGrp="1"/>
          </p:cNvSpPr>
          <p:nvPr>
            <p:ph type="ftr" sz="quarter" idx="11"/>
          </p:nvPr>
        </p:nvSpPr>
        <p:spPr/>
        <p:txBody>
          <a:bodyPr/>
          <a:lstStyle/>
          <a:p>
            <a:r>
              <a:rPr lang="en-US"/>
              <a:t>Anju Poudel</a:t>
            </a:r>
          </a:p>
        </p:txBody>
      </p:sp>
      <p:sp>
        <p:nvSpPr>
          <p:cNvPr id="6" name="Slide Number Placeholder 5">
            <a:extLst>
              <a:ext uri="{FF2B5EF4-FFF2-40B4-BE49-F238E27FC236}">
                <a16:creationId xmlns:a16="http://schemas.microsoft.com/office/drawing/2014/main" id="{673F7D37-FD0B-21AB-CECF-0A564C513550}"/>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2664273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51575"/>
            <a:ext cx="2844800" cy="476250"/>
          </a:xfrm>
        </p:spPr>
        <p:txBody>
          <a:bodyPr/>
          <a:lstStyle>
            <a:lvl1pPr>
              <a:defRPr/>
            </a:lvl1pPr>
          </a:lstStyle>
          <a:p>
            <a:endParaRPr lang="en-US"/>
          </a:p>
        </p:txBody>
      </p:sp>
      <p:sp>
        <p:nvSpPr>
          <p:cNvPr id="7" name="Slide Number Placeholder 6"/>
          <p:cNvSpPr>
            <a:spLocks noGrp="1"/>
          </p:cNvSpPr>
          <p:nvPr>
            <p:ph type="sldNum" sz="quarter" idx="11"/>
          </p:nvPr>
        </p:nvSpPr>
        <p:spPr>
          <a:xfrm>
            <a:off x="8737600" y="6248400"/>
            <a:ext cx="2844800" cy="476250"/>
          </a:xfrm>
        </p:spPr>
        <p:txBody>
          <a:bodyPr/>
          <a:lstStyle>
            <a:lvl1pPr>
              <a:defRPr/>
            </a:lvl1pPr>
          </a:lstStyle>
          <a:p>
            <a:fld id="{152A623B-6F4C-4429-B660-1CC7628347A4}" type="slidenum">
              <a:rPr lang="en-US"/>
              <a:pPr/>
              <a:t>‹#›</a:t>
            </a:fld>
            <a:endParaRPr lang="en-US"/>
          </a:p>
        </p:txBody>
      </p:sp>
      <p:sp>
        <p:nvSpPr>
          <p:cNvPr id="8" name="Footer Placeholder 7"/>
          <p:cNvSpPr>
            <a:spLocks noGrp="1"/>
          </p:cNvSpPr>
          <p:nvPr>
            <p:ph type="ftr" sz="quarter" idx="12"/>
          </p:nvPr>
        </p:nvSpPr>
        <p:spPr>
          <a:xfrm>
            <a:off x="4165600" y="6248400"/>
            <a:ext cx="3860800" cy="476250"/>
          </a:xfrm>
        </p:spPr>
        <p:txBody>
          <a:bodyPr/>
          <a:lstStyle>
            <a:lvl1pPr>
              <a:defRPr/>
            </a:lvl1pPr>
          </a:lstStyle>
          <a:p>
            <a:endParaRPr lang="en-US"/>
          </a:p>
        </p:txBody>
      </p:sp>
    </p:spTree>
    <p:extLst>
      <p:ext uri="{BB962C8B-B14F-4D97-AF65-F5344CB8AC3E}">
        <p14:creationId xmlns:p14="http://schemas.microsoft.com/office/powerpoint/2010/main" val="2272761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87F0-2016-8365-9CC2-9ECDBEF2C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735B6-0057-9F7C-E36E-8E5D9BBAEB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D1ABD-4069-C8EE-FF47-53A8344E9976}"/>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D49D0A58-7174-6CED-99E2-D1A24B69B391}"/>
              </a:ext>
            </a:extLst>
          </p:cNvPr>
          <p:cNvSpPr>
            <a:spLocks noGrp="1"/>
          </p:cNvSpPr>
          <p:nvPr>
            <p:ph type="ftr" sz="quarter" idx="11"/>
          </p:nvPr>
        </p:nvSpPr>
        <p:spPr/>
        <p:txBody>
          <a:bodyPr/>
          <a:lstStyle/>
          <a:p>
            <a:r>
              <a:rPr lang="en-US"/>
              <a:t>Anju Poudel</a:t>
            </a:r>
          </a:p>
        </p:txBody>
      </p:sp>
      <p:sp>
        <p:nvSpPr>
          <p:cNvPr id="6" name="Slide Number Placeholder 5">
            <a:extLst>
              <a:ext uri="{FF2B5EF4-FFF2-40B4-BE49-F238E27FC236}">
                <a16:creationId xmlns:a16="http://schemas.microsoft.com/office/drawing/2014/main" id="{22E12274-A747-ACDC-EFDA-DE665C1CFEE5}"/>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2114967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CE71-CDED-4CEF-0B72-B919BF050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0349C-7B15-322B-70CA-6BAACC879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2328D-7383-95BD-7194-D92DDD7DB619}"/>
              </a:ext>
            </a:extLst>
          </p:cNvPr>
          <p:cNvSpPr>
            <a:spLocks noGrp="1"/>
          </p:cNvSpPr>
          <p:nvPr>
            <p:ph type="dt" sz="half" idx="10"/>
          </p:nvPr>
        </p:nvSpPr>
        <p:spPr/>
        <p:txBody>
          <a:bodyPr/>
          <a:lstStyle/>
          <a:p>
            <a:fld id="{F93C9862-A0BF-43E8-B913-A70812BD0391}" type="datetime1">
              <a:rPr lang="en-US" smtClean="0"/>
              <a:t>6/11/2023</a:t>
            </a:fld>
            <a:endParaRPr lang="en-US"/>
          </a:p>
        </p:txBody>
      </p:sp>
      <p:sp>
        <p:nvSpPr>
          <p:cNvPr id="5" name="Footer Placeholder 4">
            <a:extLst>
              <a:ext uri="{FF2B5EF4-FFF2-40B4-BE49-F238E27FC236}">
                <a16:creationId xmlns:a16="http://schemas.microsoft.com/office/drawing/2014/main" id="{8940BBFA-77D1-35CC-DC4E-46ABFC5108B9}"/>
              </a:ext>
            </a:extLst>
          </p:cNvPr>
          <p:cNvSpPr>
            <a:spLocks noGrp="1"/>
          </p:cNvSpPr>
          <p:nvPr>
            <p:ph type="ftr" sz="quarter" idx="11"/>
          </p:nvPr>
        </p:nvSpPr>
        <p:spPr/>
        <p:txBody>
          <a:bodyPr/>
          <a:lstStyle/>
          <a:p>
            <a:r>
              <a:rPr lang="en-US"/>
              <a:t>Anju Poudel</a:t>
            </a:r>
          </a:p>
        </p:txBody>
      </p:sp>
      <p:sp>
        <p:nvSpPr>
          <p:cNvPr id="6" name="Slide Number Placeholder 5">
            <a:extLst>
              <a:ext uri="{FF2B5EF4-FFF2-40B4-BE49-F238E27FC236}">
                <a16:creationId xmlns:a16="http://schemas.microsoft.com/office/drawing/2014/main" id="{40F3A8AB-A91F-6EC1-6A16-806A67768DB5}"/>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347447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A62-E6BA-569A-799A-E57E01C6D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FE06A-4254-C431-18BC-01790A77E5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3DC191-DF56-EA9B-FACB-31EC3B74ED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C13CDE-81CD-97AC-7354-8D8445A2E444}"/>
              </a:ext>
            </a:extLst>
          </p:cNvPr>
          <p:cNvSpPr>
            <a:spLocks noGrp="1"/>
          </p:cNvSpPr>
          <p:nvPr>
            <p:ph type="dt" sz="half" idx="10"/>
          </p:nvPr>
        </p:nvSpPr>
        <p:spPr/>
        <p:txBody>
          <a:bodyPr/>
          <a:lstStyle/>
          <a:p>
            <a:fld id="{A8DFB7BE-1B10-4815-AA8D-F3561AE1C44E}" type="datetime1">
              <a:rPr lang="en-US" smtClean="0"/>
              <a:t>6/11/2023</a:t>
            </a:fld>
            <a:endParaRPr lang="en-US"/>
          </a:p>
        </p:txBody>
      </p:sp>
      <p:sp>
        <p:nvSpPr>
          <p:cNvPr id="6" name="Footer Placeholder 5">
            <a:extLst>
              <a:ext uri="{FF2B5EF4-FFF2-40B4-BE49-F238E27FC236}">
                <a16:creationId xmlns:a16="http://schemas.microsoft.com/office/drawing/2014/main" id="{79AF479E-1394-5936-94F6-7D12BE6E2308}"/>
              </a:ext>
            </a:extLst>
          </p:cNvPr>
          <p:cNvSpPr>
            <a:spLocks noGrp="1"/>
          </p:cNvSpPr>
          <p:nvPr>
            <p:ph type="ftr" sz="quarter" idx="11"/>
          </p:nvPr>
        </p:nvSpPr>
        <p:spPr/>
        <p:txBody>
          <a:bodyPr/>
          <a:lstStyle/>
          <a:p>
            <a:r>
              <a:rPr lang="en-US"/>
              <a:t>Anju Poudel</a:t>
            </a:r>
          </a:p>
        </p:txBody>
      </p:sp>
      <p:sp>
        <p:nvSpPr>
          <p:cNvPr id="7" name="Slide Number Placeholder 6">
            <a:extLst>
              <a:ext uri="{FF2B5EF4-FFF2-40B4-BE49-F238E27FC236}">
                <a16:creationId xmlns:a16="http://schemas.microsoft.com/office/drawing/2014/main" id="{BE17C321-E708-5A47-6865-DA6F300FDFF2}"/>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157087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4A58-3C03-D0AF-221E-4A41A4F8C7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A9A83-6ED2-7300-65DC-4B596EA94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EC9BAD-7C42-E921-549E-3306DE6F1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241E1C-A140-7F6E-6790-D6792F16D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AD107D-1F33-6126-5570-81F8A583AF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85860E-A238-6D53-BDFC-4A147D3883CB}"/>
              </a:ext>
            </a:extLst>
          </p:cNvPr>
          <p:cNvSpPr>
            <a:spLocks noGrp="1"/>
          </p:cNvSpPr>
          <p:nvPr>
            <p:ph type="dt" sz="half" idx="10"/>
          </p:nvPr>
        </p:nvSpPr>
        <p:spPr/>
        <p:txBody>
          <a:bodyPr/>
          <a:lstStyle/>
          <a:p>
            <a:fld id="{5F50A833-90C1-4854-870A-7207EF6EF126}" type="datetime1">
              <a:rPr lang="en-US" smtClean="0"/>
              <a:t>6/11/2023</a:t>
            </a:fld>
            <a:endParaRPr lang="en-US"/>
          </a:p>
        </p:txBody>
      </p:sp>
      <p:sp>
        <p:nvSpPr>
          <p:cNvPr id="8" name="Footer Placeholder 7">
            <a:extLst>
              <a:ext uri="{FF2B5EF4-FFF2-40B4-BE49-F238E27FC236}">
                <a16:creationId xmlns:a16="http://schemas.microsoft.com/office/drawing/2014/main" id="{7B990FD1-A7AF-F97B-E46A-15C3F1F8B142}"/>
              </a:ext>
            </a:extLst>
          </p:cNvPr>
          <p:cNvSpPr>
            <a:spLocks noGrp="1"/>
          </p:cNvSpPr>
          <p:nvPr>
            <p:ph type="ftr" sz="quarter" idx="11"/>
          </p:nvPr>
        </p:nvSpPr>
        <p:spPr/>
        <p:txBody>
          <a:bodyPr/>
          <a:lstStyle/>
          <a:p>
            <a:r>
              <a:rPr lang="en-US"/>
              <a:t>Anju Poudel</a:t>
            </a:r>
          </a:p>
        </p:txBody>
      </p:sp>
      <p:sp>
        <p:nvSpPr>
          <p:cNvPr id="9" name="Slide Number Placeholder 8">
            <a:extLst>
              <a:ext uri="{FF2B5EF4-FFF2-40B4-BE49-F238E27FC236}">
                <a16:creationId xmlns:a16="http://schemas.microsoft.com/office/drawing/2014/main" id="{679D4489-8587-DE24-D059-2863528C5185}"/>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390421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11C0-864A-B57C-0A32-5DDB29C4D9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AA15E-B0DA-5C26-750A-53A5BA4599F5}"/>
              </a:ext>
            </a:extLst>
          </p:cNvPr>
          <p:cNvSpPr>
            <a:spLocks noGrp="1"/>
          </p:cNvSpPr>
          <p:nvPr>
            <p:ph type="dt" sz="half" idx="10"/>
          </p:nvPr>
        </p:nvSpPr>
        <p:spPr/>
        <p:txBody>
          <a:bodyPr/>
          <a:lstStyle/>
          <a:p>
            <a:fld id="{00C18752-5ED3-4630-AD7E-68FA84031B3F}" type="datetime1">
              <a:rPr lang="en-US" smtClean="0"/>
              <a:t>6/11/2023</a:t>
            </a:fld>
            <a:endParaRPr lang="en-US"/>
          </a:p>
        </p:txBody>
      </p:sp>
      <p:sp>
        <p:nvSpPr>
          <p:cNvPr id="4" name="Footer Placeholder 3">
            <a:extLst>
              <a:ext uri="{FF2B5EF4-FFF2-40B4-BE49-F238E27FC236}">
                <a16:creationId xmlns:a16="http://schemas.microsoft.com/office/drawing/2014/main" id="{A8072F1A-E00B-9ACE-0793-32D21D8C5B6D}"/>
              </a:ext>
            </a:extLst>
          </p:cNvPr>
          <p:cNvSpPr>
            <a:spLocks noGrp="1"/>
          </p:cNvSpPr>
          <p:nvPr>
            <p:ph type="ftr" sz="quarter" idx="11"/>
          </p:nvPr>
        </p:nvSpPr>
        <p:spPr/>
        <p:txBody>
          <a:bodyPr/>
          <a:lstStyle/>
          <a:p>
            <a:r>
              <a:rPr lang="en-US"/>
              <a:t>Anju Poudel</a:t>
            </a:r>
          </a:p>
        </p:txBody>
      </p:sp>
      <p:sp>
        <p:nvSpPr>
          <p:cNvPr id="5" name="Slide Number Placeholder 4">
            <a:extLst>
              <a:ext uri="{FF2B5EF4-FFF2-40B4-BE49-F238E27FC236}">
                <a16:creationId xmlns:a16="http://schemas.microsoft.com/office/drawing/2014/main" id="{1834C905-5F40-7DE8-5AB8-276F94C4BBFB}"/>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78149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5FAE2-A034-2C11-4803-F893A1CC0347}"/>
              </a:ext>
            </a:extLst>
          </p:cNvPr>
          <p:cNvSpPr>
            <a:spLocks noGrp="1"/>
          </p:cNvSpPr>
          <p:nvPr>
            <p:ph type="dt" sz="half" idx="10"/>
          </p:nvPr>
        </p:nvSpPr>
        <p:spPr/>
        <p:txBody>
          <a:bodyPr/>
          <a:lstStyle/>
          <a:p>
            <a:fld id="{762192EF-F197-4CD2-8C1D-812F9F3B7400}" type="datetime1">
              <a:rPr lang="en-US" smtClean="0"/>
              <a:t>6/11/2023</a:t>
            </a:fld>
            <a:endParaRPr lang="en-US"/>
          </a:p>
        </p:txBody>
      </p:sp>
      <p:sp>
        <p:nvSpPr>
          <p:cNvPr id="3" name="Footer Placeholder 2">
            <a:extLst>
              <a:ext uri="{FF2B5EF4-FFF2-40B4-BE49-F238E27FC236}">
                <a16:creationId xmlns:a16="http://schemas.microsoft.com/office/drawing/2014/main" id="{730BE4B4-80FB-D19D-BEB6-97D7993D5D32}"/>
              </a:ext>
            </a:extLst>
          </p:cNvPr>
          <p:cNvSpPr>
            <a:spLocks noGrp="1"/>
          </p:cNvSpPr>
          <p:nvPr>
            <p:ph type="ftr" sz="quarter" idx="11"/>
          </p:nvPr>
        </p:nvSpPr>
        <p:spPr/>
        <p:txBody>
          <a:bodyPr/>
          <a:lstStyle/>
          <a:p>
            <a:r>
              <a:rPr lang="en-US"/>
              <a:t>Anju Poudel</a:t>
            </a:r>
          </a:p>
        </p:txBody>
      </p:sp>
      <p:sp>
        <p:nvSpPr>
          <p:cNvPr id="4" name="Slide Number Placeholder 3">
            <a:extLst>
              <a:ext uri="{FF2B5EF4-FFF2-40B4-BE49-F238E27FC236}">
                <a16:creationId xmlns:a16="http://schemas.microsoft.com/office/drawing/2014/main" id="{CDC0853C-F350-CAA1-F8CB-65D3737D78B6}"/>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412466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D735-862C-FEAD-8A5A-239AAD734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DBDA5-C08D-3AFC-5118-126FE5F7D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F928B2-F1AF-4908-51DE-CB48797AF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7467E-8C82-F3D3-F552-1C81B093FDA6}"/>
              </a:ext>
            </a:extLst>
          </p:cNvPr>
          <p:cNvSpPr>
            <a:spLocks noGrp="1"/>
          </p:cNvSpPr>
          <p:nvPr>
            <p:ph type="dt" sz="half" idx="10"/>
          </p:nvPr>
        </p:nvSpPr>
        <p:spPr/>
        <p:txBody>
          <a:bodyPr/>
          <a:lstStyle/>
          <a:p>
            <a:fld id="{009ADFDE-E297-4670-88B8-22F60FDC68F0}" type="datetime1">
              <a:rPr lang="en-US" smtClean="0"/>
              <a:t>6/11/2023</a:t>
            </a:fld>
            <a:endParaRPr lang="en-US"/>
          </a:p>
        </p:txBody>
      </p:sp>
      <p:sp>
        <p:nvSpPr>
          <p:cNvPr id="6" name="Footer Placeholder 5">
            <a:extLst>
              <a:ext uri="{FF2B5EF4-FFF2-40B4-BE49-F238E27FC236}">
                <a16:creationId xmlns:a16="http://schemas.microsoft.com/office/drawing/2014/main" id="{AF0AD33E-B8FE-2679-B309-B8AFB377FEB5}"/>
              </a:ext>
            </a:extLst>
          </p:cNvPr>
          <p:cNvSpPr>
            <a:spLocks noGrp="1"/>
          </p:cNvSpPr>
          <p:nvPr>
            <p:ph type="ftr" sz="quarter" idx="11"/>
          </p:nvPr>
        </p:nvSpPr>
        <p:spPr/>
        <p:txBody>
          <a:bodyPr/>
          <a:lstStyle/>
          <a:p>
            <a:r>
              <a:rPr lang="en-US"/>
              <a:t>Anju Poudel</a:t>
            </a:r>
          </a:p>
        </p:txBody>
      </p:sp>
      <p:sp>
        <p:nvSpPr>
          <p:cNvPr id="7" name="Slide Number Placeholder 6">
            <a:extLst>
              <a:ext uri="{FF2B5EF4-FFF2-40B4-BE49-F238E27FC236}">
                <a16:creationId xmlns:a16="http://schemas.microsoft.com/office/drawing/2014/main" id="{76E7F02A-90C5-EC30-3441-AAD04FA316A9}"/>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235696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2F4C-6252-D7C4-86C9-F5EF85E98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9AE78B-2DB0-69FA-0D20-2446506F5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29D62-4FF0-5C28-C177-FD794F95C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EF71D-8C6A-F11B-B64D-9D64209C5565}"/>
              </a:ext>
            </a:extLst>
          </p:cNvPr>
          <p:cNvSpPr>
            <a:spLocks noGrp="1"/>
          </p:cNvSpPr>
          <p:nvPr>
            <p:ph type="dt" sz="half" idx="10"/>
          </p:nvPr>
        </p:nvSpPr>
        <p:spPr/>
        <p:txBody>
          <a:bodyPr/>
          <a:lstStyle/>
          <a:p>
            <a:fld id="{4D68D259-BF0A-4F24-B7D2-BB052D16FDDA}" type="datetime1">
              <a:rPr lang="en-US" smtClean="0"/>
              <a:t>6/11/2023</a:t>
            </a:fld>
            <a:endParaRPr lang="en-US"/>
          </a:p>
        </p:txBody>
      </p:sp>
      <p:sp>
        <p:nvSpPr>
          <p:cNvPr id="6" name="Footer Placeholder 5">
            <a:extLst>
              <a:ext uri="{FF2B5EF4-FFF2-40B4-BE49-F238E27FC236}">
                <a16:creationId xmlns:a16="http://schemas.microsoft.com/office/drawing/2014/main" id="{3296BF84-9D2E-8D00-5314-54714E030960}"/>
              </a:ext>
            </a:extLst>
          </p:cNvPr>
          <p:cNvSpPr>
            <a:spLocks noGrp="1"/>
          </p:cNvSpPr>
          <p:nvPr>
            <p:ph type="ftr" sz="quarter" idx="11"/>
          </p:nvPr>
        </p:nvSpPr>
        <p:spPr/>
        <p:txBody>
          <a:bodyPr/>
          <a:lstStyle/>
          <a:p>
            <a:r>
              <a:rPr lang="en-US"/>
              <a:t>Anju Poudel</a:t>
            </a:r>
          </a:p>
        </p:txBody>
      </p:sp>
      <p:sp>
        <p:nvSpPr>
          <p:cNvPr id="7" name="Slide Number Placeholder 6">
            <a:extLst>
              <a:ext uri="{FF2B5EF4-FFF2-40B4-BE49-F238E27FC236}">
                <a16:creationId xmlns:a16="http://schemas.microsoft.com/office/drawing/2014/main" id="{63F69AB2-0115-E283-EBFB-4B9A3266BCDF}"/>
              </a:ext>
            </a:extLst>
          </p:cNvPr>
          <p:cNvSpPr>
            <a:spLocks noGrp="1"/>
          </p:cNvSpPr>
          <p:nvPr>
            <p:ph type="sldNum" sz="quarter" idx="12"/>
          </p:nvPr>
        </p:nvSpPr>
        <p:spPr/>
        <p:txBody>
          <a:bodyPr/>
          <a:lstStyle/>
          <a:p>
            <a:fld id="{239D3009-1EE8-4B9B-9F78-D509614AE804}" type="slidenum">
              <a:rPr lang="en-US" smtClean="0"/>
              <a:t>‹#›</a:t>
            </a:fld>
            <a:endParaRPr lang="en-US"/>
          </a:p>
        </p:txBody>
      </p:sp>
    </p:spTree>
    <p:extLst>
      <p:ext uri="{BB962C8B-B14F-4D97-AF65-F5344CB8AC3E}">
        <p14:creationId xmlns:p14="http://schemas.microsoft.com/office/powerpoint/2010/main" val="120471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36D6C-438A-6DA9-B3CB-1B1C70772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74C173-D3C2-A3F9-0F52-A78A49571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712B2-EC18-BC4A-6B34-AF6F1DD6B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3AFC1-CFF0-45DD-A977-224B78BEC2C7}" type="datetime1">
              <a:rPr lang="en-US" smtClean="0"/>
              <a:t>6/11/2023</a:t>
            </a:fld>
            <a:endParaRPr lang="en-US"/>
          </a:p>
        </p:txBody>
      </p:sp>
      <p:sp>
        <p:nvSpPr>
          <p:cNvPr id="5" name="Footer Placeholder 4">
            <a:extLst>
              <a:ext uri="{FF2B5EF4-FFF2-40B4-BE49-F238E27FC236}">
                <a16:creationId xmlns:a16="http://schemas.microsoft.com/office/drawing/2014/main" id="{F774BC1E-0AF1-502B-8503-725D29CE48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Anju Poudel</a:t>
            </a:r>
          </a:p>
        </p:txBody>
      </p:sp>
      <p:sp>
        <p:nvSpPr>
          <p:cNvPr id="6" name="Slide Number Placeholder 5">
            <a:extLst>
              <a:ext uri="{FF2B5EF4-FFF2-40B4-BE49-F238E27FC236}">
                <a16:creationId xmlns:a16="http://schemas.microsoft.com/office/drawing/2014/main" id="{7538A2A3-7320-C860-FCAC-2E0E90D50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D3009-1EE8-4B9B-9F78-D509614AE804}" type="slidenum">
              <a:rPr lang="en-US" smtClean="0"/>
              <a:t>‹#›</a:t>
            </a:fld>
            <a:endParaRPr lang="en-US"/>
          </a:p>
        </p:txBody>
      </p:sp>
    </p:spTree>
    <p:extLst>
      <p:ext uri="{BB962C8B-B14F-4D97-AF65-F5344CB8AC3E}">
        <p14:creationId xmlns:p14="http://schemas.microsoft.com/office/powerpoint/2010/main" val="1883911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wisegeek.com/what-is-a-profession.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orangeinjurylaw.com/images/attorneyheader-defamation.jp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images.google.com/imgres?imgurl=http://www.bridgeandtunnelclub.com/bigmap/brooklyn/navyyard/flushingave/06trespassing.jpg&amp;imgrefurl=http://www.bridgeandtunnelclub.com/bigmap/brooklyn/navyyard/flushingave/index.htm&amp;usg=__O0lw5xL0wARjv2IhbxQDtk-mbr8=&amp;h=360&amp;w=450&amp;sz=79&amp;hl=en&amp;start=18&amp;um=1&amp;itbs=1&amp;tbnid=T_OIBfbiwg7yGM:&amp;tbnh=102&amp;tbnw=127&amp;prev=/images%3Fq%3Dtrespassing%26um%3D1%26hl%3Den%26rls%3Dcom.microsoft:*%26tbs%3Disch:1" TargetMode="Externa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hyperlink" Target="http://images.google.com/imgres?imgurl=http://www.istockphoto.com/file_thumbview_approve/8479150/2/istockphoto_8479150-isolated-colour-no-trespassing-sign.jpg&amp;imgrefurl=http://www.istockphoto.com/stock-photo-8479150-isolated-colour-no-trespassing-sign.php&amp;usg=__Ua4cWeGx6YHmGdO0xOrkj1zGROo=&amp;h=253&amp;w=380&amp;sz=66&amp;hl=en&amp;start=200&amp;um=1&amp;itbs=1&amp;tbnid=nJRFRHMPhMMvHM:&amp;tbnh=82&amp;tbnw=123&amp;prev=/images%3Fq%3Dtrespassing%26start%3D198%26um%3D1%26hl%3Den%26sa%3DN%26rls%3Dcom.microsoft:*%26ndsp%3D18%26tbs%3Disch:1"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63DA-AE24-A144-9965-F9DB3B4255A8}"/>
              </a:ext>
            </a:extLst>
          </p:cNvPr>
          <p:cNvSpPr>
            <a:spLocks noGrp="1"/>
          </p:cNvSpPr>
          <p:nvPr>
            <p:ph type="ctrTitle"/>
          </p:nvPr>
        </p:nvSpPr>
        <p:spPr>
          <a:xfrm>
            <a:off x="1678113" y="1749086"/>
            <a:ext cx="9144000" cy="2387600"/>
          </a:xfrm>
        </p:spPr>
        <p:txBody>
          <a:bodyPr>
            <a:noAutofit/>
          </a:bodyPr>
          <a:lstStyle/>
          <a:p>
            <a:pPr>
              <a:lnSpc>
                <a:spcPct val="150000"/>
              </a:lnSpc>
            </a:pPr>
            <a:r>
              <a:rPr lang="en-US" sz="5400" dirty="0">
                <a:latin typeface="Times New Roman" panose="02020603050405020304" pitchFamily="18" charset="0"/>
                <a:cs typeface="Times New Roman" panose="02020603050405020304" pitchFamily="18" charset="0"/>
              </a:rPr>
              <a:t>Unit 19</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Ethical and Legal Aspect of Nursing</a:t>
            </a:r>
          </a:p>
        </p:txBody>
      </p:sp>
      <p:sp>
        <p:nvSpPr>
          <p:cNvPr id="3" name="Subtitle 2">
            <a:extLst>
              <a:ext uri="{FF2B5EF4-FFF2-40B4-BE49-F238E27FC236}">
                <a16:creationId xmlns:a16="http://schemas.microsoft.com/office/drawing/2014/main" id="{DD9F311C-F3FB-B02E-486E-459E11178A61}"/>
              </a:ext>
            </a:extLst>
          </p:cNvPr>
          <p:cNvSpPr>
            <a:spLocks noGrp="1"/>
          </p:cNvSpPr>
          <p:nvPr>
            <p:ph type="subTitle" idx="1"/>
          </p:nvPr>
        </p:nvSpPr>
        <p:spPr>
          <a:xfrm>
            <a:off x="6986427" y="4865759"/>
            <a:ext cx="3835686" cy="1655762"/>
          </a:xfrm>
        </p:spPr>
        <p:txBody>
          <a:bodyPr>
            <a:normAutofit/>
          </a:bodyPr>
          <a:lstStyle/>
          <a:p>
            <a:r>
              <a:rPr lang="en-US" sz="3600" dirty="0">
                <a:latin typeface="Times New Roman" panose="02020603050405020304" pitchFamily="18" charset="0"/>
                <a:cs typeface="Times New Roman" panose="02020603050405020304" pitchFamily="18" charset="0"/>
              </a:rPr>
              <a:t>Anju Poudel</a:t>
            </a:r>
          </a:p>
        </p:txBody>
      </p:sp>
      <p:sp>
        <p:nvSpPr>
          <p:cNvPr id="4" name="Date Placeholder 3">
            <a:extLst>
              <a:ext uri="{FF2B5EF4-FFF2-40B4-BE49-F238E27FC236}">
                <a16:creationId xmlns:a16="http://schemas.microsoft.com/office/drawing/2014/main" id="{FCDFEA8E-3211-627F-C9B1-DF280AA63A63}"/>
              </a:ext>
            </a:extLst>
          </p:cNvPr>
          <p:cNvSpPr>
            <a:spLocks noGrp="1"/>
          </p:cNvSpPr>
          <p:nvPr>
            <p:ph type="dt" sz="half" idx="10"/>
          </p:nvPr>
        </p:nvSpPr>
        <p:spPr/>
        <p:txBody>
          <a:bodyPr/>
          <a:lstStyle/>
          <a:p>
            <a:fld id="{FCF819C5-1002-4E2F-8882-4A3806EECF53}" type="datetime1">
              <a:rPr lang="en-US" smtClean="0"/>
              <a:t>6/11/2023</a:t>
            </a:fld>
            <a:endParaRPr lang="en-US"/>
          </a:p>
        </p:txBody>
      </p:sp>
      <p:sp>
        <p:nvSpPr>
          <p:cNvPr id="5" name="Footer Placeholder 4">
            <a:extLst>
              <a:ext uri="{FF2B5EF4-FFF2-40B4-BE49-F238E27FC236}">
                <a16:creationId xmlns:a16="http://schemas.microsoft.com/office/drawing/2014/main" id="{A0A650D0-5F33-9693-74D7-F1F61DED5465}"/>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412336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A207-589C-F758-DEE9-9684C0C8BE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4FCAF6-FC2D-89D3-06E4-E5C1D91FEA2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E08794-D51C-AD63-F83E-D1A214BD63F4}"/>
              </a:ext>
            </a:extLst>
          </p:cNvPr>
          <p:cNvPicPr>
            <a:picLocks noChangeAspect="1"/>
          </p:cNvPicPr>
          <p:nvPr/>
        </p:nvPicPr>
        <p:blipFill>
          <a:blip r:embed="rId2"/>
          <a:stretch>
            <a:fillRect/>
          </a:stretch>
        </p:blipFill>
        <p:spPr>
          <a:xfrm>
            <a:off x="2077092" y="160597"/>
            <a:ext cx="7899115" cy="6536805"/>
          </a:xfrm>
          <a:prstGeom prst="rect">
            <a:avLst/>
          </a:prstGeom>
        </p:spPr>
      </p:pic>
      <p:sp>
        <p:nvSpPr>
          <p:cNvPr id="4" name="Date Placeholder 3">
            <a:extLst>
              <a:ext uri="{FF2B5EF4-FFF2-40B4-BE49-F238E27FC236}">
                <a16:creationId xmlns:a16="http://schemas.microsoft.com/office/drawing/2014/main" id="{159383D0-841E-0C37-6FB6-C6107BEF3A9D}"/>
              </a:ext>
            </a:extLst>
          </p:cNvPr>
          <p:cNvSpPr>
            <a:spLocks noGrp="1"/>
          </p:cNvSpPr>
          <p:nvPr>
            <p:ph type="dt" sz="half" idx="10"/>
          </p:nvPr>
        </p:nvSpPr>
        <p:spPr/>
        <p:txBody>
          <a:bodyPr/>
          <a:lstStyle/>
          <a:p>
            <a:fld id="{C39931EB-59EF-4D32-9655-C342EC1EFA76}" type="datetime1">
              <a:rPr lang="en-US" smtClean="0"/>
              <a:t>6/11/2023</a:t>
            </a:fld>
            <a:endParaRPr lang="en-US"/>
          </a:p>
        </p:txBody>
      </p:sp>
      <p:sp>
        <p:nvSpPr>
          <p:cNvPr id="6" name="Footer Placeholder 5">
            <a:extLst>
              <a:ext uri="{FF2B5EF4-FFF2-40B4-BE49-F238E27FC236}">
                <a16:creationId xmlns:a16="http://schemas.microsoft.com/office/drawing/2014/main" id="{253DDDE1-C55B-D243-80C8-4C449873ED56}"/>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18129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DEB8-5958-7430-B145-AF7828DEA4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9C78D6-7F38-99C9-68D9-1A28A3332C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C60CEAB-804F-5548-604C-DD5F96E7D86A}"/>
              </a:ext>
            </a:extLst>
          </p:cNvPr>
          <p:cNvPicPr>
            <a:picLocks noChangeAspect="1"/>
          </p:cNvPicPr>
          <p:nvPr/>
        </p:nvPicPr>
        <p:blipFill>
          <a:blip r:embed="rId2"/>
          <a:stretch>
            <a:fillRect/>
          </a:stretch>
        </p:blipFill>
        <p:spPr>
          <a:xfrm>
            <a:off x="1706491" y="493160"/>
            <a:ext cx="8516296" cy="5695964"/>
          </a:xfrm>
          <a:prstGeom prst="rect">
            <a:avLst/>
          </a:prstGeom>
        </p:spPr>
      </p:pic>
      <p:sp>
        <p:nvSpPr>
          <p:cNvPr id="4" name="Date Placeholder 3">
            <a:extLst>
              <a:ext uri="{FF2B5EF4-FFF2-40B4-BE49-F238E27FC236}">
                <a16:creationId xmlns:a16="http://schemas.microsoft.com/office/drawing/2014/main" id="{D9BD2947-FEF3-4157-B170-49CF862FB893}"/>
              </a:ext>
            </a:extLst>
          </p:cNvPr>
          <p:cNvSpPr>
            <a:spLocks noGrp="1"/>
          </p:cNvSpPr>
          <p:nvPr>
            <p:ph type="dt" sz="half" idx="10"/>
          </p:nvPr>
        </p:nvSpPr>
        <p:spPr/>
        <p:txBody>
          <a:bodyPr/>
          <a:lstStyle/>
          <a:p>
            <a:fld id="{FA75C36F-969E-4FA4-8E79-1C7636171C58}" type="datetime1">
              <a:rPr lang="en-US" smtClean="0"/>
              <a:t>6/11/2023</a:t>
            </a:fld>
            <a:endParaRPr lang="en-US"/>
          </a:p>
        </p:txBody>
      </p:sp>
      <p:sp>
        <p:nvSpPr>
          <p:cNvPr id="6" name="Footer Placeholder 5">
            <a:extLst>
              <a:ext uri="{FF2B5EF4-FFF2-40B4-BE49-F238E27FC236}">
                <a16:creationId xmlns:a16="http://schemas.microsoft.com/office/drawing/2014/main" id="{BB650B44-6432-0015-CABE-58B29AE7CF98}"/>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93746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94657D25-775C-56E4-6AE1-D59AF2B98D1E}"/>
              </a:ext>
            </a:extLst>
          </p:cNvPr>
          <p:cNvSpPr>
            <a:spLocks noGrp="1"/>
          </p:cNvSpPr>
          <p:nvPr>
            <p:ph type="title"/>
          </p:nvPr>
        </p:nvSpPr>
        <p:spPr>
          <a:xfrm>
            <a:off x="715766" y="0"/>
            <a:ext cx="10515600" cy="1325563"/>
          </a:xfrm>
        </p:spPr>
        <p:txBody>
          <a:bodyPr/>
          <a:lstStyle/>
          <a:p>
            <a:r>
              <a:rPr lang="en-US" altLang="en-US" b="1" dirty="0">
                <a:solidFill>
                  <a:srgbClr val="0070C0"/>
                </a:solidFill>
                <a:latin typeface="Times New Roman" panose="02020603050405020304" pitchFamily="18" charset="0"/>
                <a:cs typeface="Times New Roman" panose="02020603050405020304" pitchFamily="18" charset="0"/>
              </a:rPr>
              <a:t>Ethics</a:t>
            </a:r>
            <a:endParaRPr lang="en-US" altLang="en-US" dirty="0">
              <a:solidFill>
                <a:srgbClr val="0070C0"/>
              </a:solidFill>
              <a:latin typeface="Times New Roman" panose="02020603050405020304" pitchFamily="18" charset="0"/>
              <a:cs typeface="Times New Roman" panose="02020603050405020304" pitchFamily="18" charset="0"/>
            </a:endParaRPr>
          </a:p>
        </p:txBody>
      </p:sp>
      <p:sp>
        <p:nvSpPr>
          <p:cNvPr id="3075" name="Content Placeholder 2">
            <a:extLst>
              <a:ext uri="{FF2B5EF4-FFF2-40B4-BE49-F238E27FC236}">
                <a16:creationId xmlns:a16="http://schemas.microsoft.com/office/drawing/2014/main" id="{4E6EBE86-1475-80C5-20CC-37F15EBB14C8}"/>
              </a:ext>
            </a:extLst>
          </p:cNvPr>
          <p:cNvSpPr>
            <a:spLocks noGrp="1"/>
          </p:cNvSpPr>
          <p:nvPr>
            <p:ph idx="1"/>
          </p:nvPr>
        </p:nvSpPr>
        <p:spPr>
          <a:xfrm>
            <a:off x="838200" y="1219200"/>
            <a:ext cx="10638034" cy="5551470"/>
          </a:xfrm>
        </p:spPr>
        <p:txBody>
          <a:bodyPr>
            <a:normAutofit lnSpcReduction="10000"/>
          </a:bodyPr>
          <a:lstStyle/>
          <a:p>
            <a:pPr algn="just">
              <a:lnSpc>
                <a:spcPct val="150000"/>
              </a:lnSpc>
            </a:pPr>
            <a:r>
              <a:rPr lang="en-US" altLang="en-US" dirty="0">
                <a:latin typeface="Times New Roman" panose="02020603050405020304" pitchFamily="18" charset="0"/>
                <a:cs typeface="Times New Roman" panose="02020603050405020304" pitchFamily="18" charset="0"/>
              </a:rPr>
              <a:t>Ethics is the study of good conduct, character and motives. It is concerned with determining what is good or valuable for all people.</a:t>
            </a:r>
          </a:p>
          <a:p>
            <a:pPr algn="just">
              <a:lnSpc>
                <a:spcPct val="150000"/>
              </a:lnSpc>
            </a:pPr>
            <a:r>
              <a:rPr lang="en-US" altLang="en-US" dirty="0">
                <a:latin typeface="Times New Roman" panose="02020603050405020304" pitchFamily="18" charset="0"/>
                <a:cs typeface="Times New Roman" panose="02020603050405020304" pitchFamily="18" charset="0"/>
              </a:rPr>
              <a:t>Ethics is the branch of philosophy that concerns the distinction of right from wrong on the basis of the knowledge, not just  on the basis of opinion.</a:t>
            </a:r>
          </a:p>
          <a:p>
            <a:pPr algn="just">
              <a:lnSpc>
                <a:spcPct val="150000"/>
              </a:lnSpc>
            </a:pPr>
            <a:r>
              <a:rPr lang="en-US" altLang="en-US" dirty="0">
                <a:latin typeface="Times New Roman" panose="02020603050405020304" pitchFamily="18" charset="0"/>
                <a:cs typeface="Times New Roman" panose="02020603050405020304" pitchFamily="18" charset="0"/>
              </a:rPr>
              <a:t>Ethics are declarations of what is right or wrong and what ought to be.  </a:t>
            </a:r>
          </a:p>
          <a:p>
            <a:pPr algn="just">
              <a:lnSpc>
                <a:spcPct val="150000"/>
              </a:lnSpc>
            </a:pPr>
            <a:r>
              <a:rPr lang="en-US" altLang="en-US" dirty="0">
                <a:latin typeface="Times New Roman" panose="02020603050405020304" pitchFamily="18" charset="0"/>
                <a:cs typeface="Times New Roman" panose="02020603050405020304" pitchFamily="18" charset="0"/>
              </a:rPr>
              <a:t>Ethics is defined as the standards or principles of moral judgment or actions. </a:t>
            </a:r>
          </a:p>
          <a:p>
            <a:pPr algn="just">
              <a:lnSpc>
                <a:spcPct val="150000"/>
              </a:lnSpc>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3E893CE-1BA6-7EB4-E809-ECC7943E7C02}"/>
              </a:ext>
            </a:extLst>
          </p:cNvPr>
          <p:cNvSpPr>
            <a:spLocks noGrp="1"/>
          </p:cNvSpPr>
          <p:nvPr>
            <p:ph type="dt" sz="half" idx="10"/>
          </p:nvPr>
        </p:nvSpPr>
        <p:spPr/>
        <p:txBody>
          <a:bodyPr/>
          <a:lstStyle/>
          <a:p>
            <a:fld id="{3C638E9A-495E-47EB-AA8D-25E4E8B6F3A7}" type="datetime1">
              <a:rPr lang="en-US" smtClean="0"/>
              <a:t>6/11/2023</a:t>
            </a:fld>
            <a:endParaRPr lang="en-US"/>
          </a:p>
        </p:txBody>
      </p:sp>
      <p:sp>
        <p:nvSpPr>
          <p:cNvPr id="3" name="Footer Placeholder 2">
            <a:extLst>
              <a:ext uri="{FF2B5EF4-FFF2-40B4-BE49-F238E27FC236}">
                <a16:creationId xmlns:a16="http://schemas.microsoft.com/office/drawing/2014/main" id="{2EF4A3F8-04F1-47FC-75C4-C341AC6CD338}"/>
              </a:ext>
            </a:extLst>
          </p:cNvPr>
          <p:cNvSpPr>
            <a:spLocks noGrp="1"/>
          </p:cNvSpPr>
          <p:nvPr>
            <p:ph type="ftr" sz="quarter" idx="11"/>
          </p:nvPr>
        </p:nvSpPr>
        <p:spPr/>
        <p:txBody>
          <a:bodyPr/>
          <a:lstStyle/>
          <a:p>
            <a:r>
              <a:rPr lang="en-US"/>
              <a:t>Anju Poudel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373B7F0-EFEF-40CE-CB16-C95D34531E3D}"/>
              </a:ext>
            </a:extLst>
          </p:cNvPr>
          <p:cNvSpPr>
            <a:spLocks noGrp="1" noChangeArrowheads="1"/>
          </p:cNvSpPr>
          <p:nvPr>
            <p:ph type="title"/>
          </p:nvPr>
        </p:nvSpPr>
        <p:spPr>
          <a:xfrm>
            <a:off x="2209800" y="228600"/>
            <a:ext cx="7772400" cy="1295400"/>
          </a:xfrm>
        </p:spPr>
        <p:txBody>
          <a:bodyPr/>
          <a:lstStyle/>
          <a:p>
            <a:r>
              <a:rPr lang="en-US" altLang="en-US" dirty="0">
                <a:latin typeface="Times New Roman" panose="02020603050405020304" pitchFamily="18" charset="0"/>
                <a:cs typeface="Times New Roman" panose="02020603050405020304" pitchFamily="18" charset="0"/>
              </a:rPr>
              <a:t>Nursing Ethics</a:t>
            </a:r>
          </a:p>
        </p:txBody>
      </p:sp>
      <p:sp>
        <p:nvSpPr>
          <p:cNvPr id="4099" name="Rectangle 3">
            <a:extLst>
              <a:ext uri="{FF2B5EF4-FFF2-40B4-BE49-F238E27FC236}">
                <a16:creationId xmlns:a16="http://schemas.microsoft.com/office/drawing/2014/main" id="{A8C58768-6732-57ED-05B3-A9B175A659CE}"/>
              </a:ext>
            </a:extLst>
          </p:cNvPr>
          <p:cNvSpPr>
            <a:spLocks noGrp="1" noChangeArrowheads="1"/>
          </p:cNvSpPr>
          <p:nvPr>
            <p:ph type="body" idx="1"/>
          </p:nvPr>
        </p:nvSpPr>
        <p:spPr>
          <a:xfrm>
            <a:off x="1981200" y="1219200"/>
            <a:ext cx="8458200" cy="5410200"/>
          </a:xfrm>
        </p:spPr>
        <p:txBody>
          <a:bodyPr rtlCol="0">
            <a:normAutofit/>
          </a:bodyPr>
          <a:lstStyle/>
          <a:p>
            <a:pPr algn="just">
              <a:defRPr/>
            </a:pPr>
            <a:endParaRPr lang="en-US" altLang="en-US" sz="3200" dirty="0">
              <a:latin typeface="Times New Roman" panose="02020603050405020304" pitchFamily="18" charset="0"/>
              <a:cs typeface="Times New Roman" panose="02020603050405020304" pitchFamily="18" charset="0"/>
            </a:endParaRPr>
          </a:p>
          <a:p>
            <a:pPr algn="just">
              <a:defRPr/>
            </a:pPr>
            <a:r>
              <a:rPr lang="en-US" sz="3200" b="1" dirty="0">
                <a:latin typeface="Times New Roman" panose="02020603050405020304" pitchFamily="18" charset="0"/>
                <a:cs typeface="Times New Roman" panose="02020603050405020304" pitchFamily="18" charset="0"/>
              </a:rPr>
              <a:t>Nursing ethics</a:t>
            </a:r>
            <a:r>
              <a:rPr lang="en-US" sz="3200" dirty="0">
                <a:latin typeface="Times New Roman" panose="02020603050405020304" pitchFamily="18" charset="0"/>
                <a:cs typeface="Times New Roman" panose="02020603050405020304" pitchFamily="18" charset="0"/>
              </a:rPr>
              <a:t> refers to the application of ethical principles in nursing practice.</a:t>
            </a:r>
          </a:p>
          <a:p>
            <a:pPr algn="just">
              <a:defRPr/>
            </a:pPr>
            <a:endParaRPr lang="en-US" sz="3200" dirty="0">
              <a:latin typeface="Times New Roman" panose="02020603050405020304" pitchFamily="18" charset="0"/>
              <a:cs typeface="Times New Roman" panose="02020603050405020304" pitchFamily="18" charset="0"/>
            </a:endParaRPr>
          </a:p>
          <a:p>
            <a:pPr algn="just">
              <a:defRPr/>
            </a:pPr>
            <a:r>
              <a:rPr lang="en-US" sz="3200" dirty="0">
                <a:latin typeface="Times New Roman" panose="02020603050405020304" pitchFamily="18" charset="0"/>
                <a:cs typeface="Times New Roman" panose="02020603050405020304" pitchFamily="18" charset="0"/>
              </a:rPr>
              <a:t> Nursing ethics is an area of ethics which concerns the nursing </a:t>
            </a:r>
            <a:r>
              <a:rPr lang="en-US" sz="3200" dirty="0">
                <a:latin typeface="Times New Roman" panose="02020603050405020304" pitchFamily="18" charset="0"/>
                <a:cs typeface="Times New Roman" panose="02020603050405020304" pitchFamily="18" charset="0"/>
                <a:hlinkClick r:id="rId2"/>
              </a:rPr>
              <a:t>profession</a:t>
            </a:r>
            <a:r>
              <a:rPr lang="en-US" sz="3200" dirty="0">
                <a:latin typeface="Times New Roman" panose="02020603050405020304" pitchFamily="18" charset="0"/>
                <a:cs typeface="Times New Roman" panose="02020603050405020304" pitchFamily="18" charset="0"/>
              </a:rPr>
              <a:t>.</a:t>
            </a:r>
          </a:p>
          <a:p>
            <a:pPr algn="just">
              <a:defRPr/>
            </a:pPr>
            <a:endParaRPr lang="en-US" sz="3200" dirty="0">
              <a:latin typeface="Times New Roman" panose="02020603050405020304" pitchFamily="18" charset="0"/>
              <a:cs typeface="Times New Roman" panose="02020603050405020304" pitchFamily="18" charset="0"/>
            </a:endParaRPr>
          </a:p>
          <a:p>
            <a:pPr algn="just">
              <a:defRPr/>
            </a:pPr>
            <a:endParaRPr lang="en-US" sz="32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1B209FC-FFD2-FC0F-6757-C304BD18F60E}"/>
              </a:ext>
            </a:extLst>
          </p:cNvPr>
          <p:cNvSpPr>
            <a:spLocks noGrp="1"/>
          </p:cNvSpPr>
          <p:nvPr>
            <p:ph type="dt" sz="half" idx="10"/>
          </p:nvPr>
        </p:nvSpPr>
        <p:spPr/>
        <p:txBody>
          <a:bodyPr/>
          <a:lstStyle/>
          <a:p>
            <a:fld id="{415F56D3-3B75-4B18-BCAC-C5A2DB78F6AC}" type="datetime1">
              <a:rPr lang="en-US" smtClean="0"/>
              <a:t>6/11/2023</a:t>
            </a:fld>
            <a:endParaRPr lang="en-US"/>
          </a:p>
        </p:txBody>
      </p:sp>
      <p:sp>
        <p:nvSpPr>
          <p:cNvPr id="3" name="Footer Placeholder 2">
            <a:extLst>
              <a:ext uri="{FF2B5EF4-FFF2-40B4-BE49-F238E27FC236}">
                <a16:creationId xmlns:a16="http://schemas.microsoft.com/office/drawing/2014/main" id="{04CBAF9C-8EB7-636A-9614-A718D45DDF54}"/>
              </a:ext>
            </a:extLst>
          </p:cNvPr>
          <p:cNvSpPr>
            <a:spLocks noGrp="1"/>
          </p:cNvSpPr>
          <p:nvPr>
            <p:ph type="ftr" sz="quarter" idx="11"/>
          </p:nvPr>
        </p:nvSpPr>
        <p:spPr/>
        <p:txBody>
          <a:bodyPr/>
          <a:lstStyle/>
          <a:p>
            <a:r>
              <a:rPr lang="en-US"/>
              <a:t>Anju Poudel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CAA44641-854D-9A28-AB07-37195CACF2ED}"/>
              </a:ext>
            </a:extLst>
          </p:cNvPr>
          <p:cNvSpPr>
            <a:spLocks noGrp="1"/>
          </p:cNvSpPr>
          <p:nvPr>
            <p:ph type="title"/>
          </p:nvPr>
        </p:nvSpPr>
        <p:spPr/>
        <p:txBody>
          <a:bodyPr/>
          <a:lstStyle/>
          <a:p>
            <a:r>
              <a:rPr lang="en-US" altLang="en-US" dirty="0"/>
              <a:t>Cont..</a:t>
            </a:r>
          </a:p>
        </p:txBody>
      </p:sp>
      <p:sp>
        <p:nvSpPr>
          <p:cNvPr id="5123" name="Content Placeholder 2">
            <a:extLst>
              <a:ext uri="{FF2B5EF4-FFF2-40B4-BE49-F238E27FC236}">
                <a16:creationId xmlns:a16="http://schemas.microsoft.com/office/drawing/2014/main" id="{3699A107-0B03-71DB-5A75-A73DC636D603}"/>
              </a:ext>
            </a:extLst>
          </p:cNvPr>
          <p:cNvSpPr>
            <a:spLocks noGrp="1"/>
          </p:cNvSpPr>
          <p:nvPr>
            <p:ph idx="1"/>
          </p:nvPr>
        </p:nvSpPr>
        <p:spPr>
          <a:xfrm>
            <a:off x="1981199" y="1219200"/>
            <a:ext cx="8549811" cy="5638800"/>
          </a:xfrm>
        </p:spPr>
        <p:txBody>
          <a:bodyPr/>
          <a:lstStyle/>
          <a:p>
            <a:pPr>
              <a:lnSpc>
                <a:spcPct val="150000"/>
              </a:lnSpc>
            </a:pPr>
            <a:r>
              <a:rPr lang="en-US" altLang="en-US" dirty="0">
                <a:latin typeface="Times New Roman" panose="02020603050405020304" pitchFamily="18" charset="0"/>
                <a:cs typeface="Times New Roman" panose="02020603050405020304" pitchFamily="18" charset="0"/>
              </a:rPr>
              <a:t>System of principles concerning the action of the nurse in relationships with patients, families, other health care providers, policy makers, and society</a:t>
            </a:r>
          </a:p>
          <a:p>
            <a:pPr>
              <a:lnSpc>
                <a:spcPct val="150000"/>
              </a:lnSpc>
            </a:pPr>
            <a:endParaRPr lang="en-US" altLang="en-US" dirty="0">
              <a:latin typeface="Times New Roman" panose="02020603050405020304" pitchFamily="18" charset="0"/>
              <a:cs typeface="Times New Roman" panose="02020603050405020304" pitchFamily="18" charset="0"/>
            </a:endParaRPr>
          </a:p>
          <a:p>
            <a:pPr>
              <a:lnSpc>
                <a:spcPct val="150000"/>
              </a:lnSpc>
            </a:pPr>
            <a:r>
              <a:rPr lang="en-US" altLang="en-US" dirty="0">
                <a:latin typeface="Times New Roman" panose="02020603050405020304" pitchFamily="18" charset="0"/>
                <a:cs typeface="Times New Roman" panose="02020603050405020304" pitchFamily="18" charset="0"/>
              </a:rPr>
              <a:t>Nursing ethics is a set of shared values or principles that govern the way nurses interact with patients, a patient's family, and even other doctors and nurses. </a:t>
            </a:r>
          </a:p>
          <a:p>
            <a:pPr>
              <a:lnSpc>
                <a:spcPct val="150000"/>
              </a:lnSpc>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EBD3449-EA31-9B56-A63D-1F4EF3AB399A}"/>
              </a:ext>
            </a:extLst>
          </p:cNvPr>
          <p:cNvSpPr>
            <a:spLocks noGrp="1"/>
          </p:cNvSpPr>
          <p:nvPr>
            <p:ph type="dt" sz="half" idx="10"/>
          </p:nvPr>
        </p:nvSpPr>
        <p:spPr/>
        <p:txBody>
          <a:bodyPr/>
          <a:lstStyle/>
          <a:p>
            <a:fld id="{ABBC37E4-E0C7-45BA-992C-4F30142B5043}" type="datetime1">
              <a:rPr lang="en-US" smtClean="0"/>
              <a:t>6/11/2023</a:t>
            </a:fld>
            <a:endParaRPr lang="en-US"/>
          </a:p>
        </p:txBody>
      </p:sp>
      <p:sp>
        <p:nvSpPr>
          <p:cNvPr id="3" name="Footer Placeholder 2">
            <a:extLst>
              <a:ext uri="{FF2B5EF4-FFF2-40B4-BE49-F238E27FC236}">
                <a16:creationId xmlns:a16="http://schemas.microsoft.com/office/drawing/2014/main" id="{C02D3553-FF6A-5825-9F32-3C51D007BDDC}"/>
              </a:ext>
            </a:extLst>
          </p:cNvPr>
          <p:cNvSpPr>
            <a:spLocks noGrp="1"/>
          </p:cNvSpPr>
          <p:nvPr>
            <p:ph type="ftr" sz="quarter" idx="11"/>
          </p:nvPr>
        </p:nvSpPr>
        <p:spPr/>
        <p:txBody>
          <a:bodyPr/>
          <a:lstStyle/>
          <a:p>
            <a:r>
              <a:rPr lang="en-US"/>
              <a:t>Anju Poudel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9BC2-37AF-C55D-9633-73C754A5CA56}"/>
              </a:ext>
            </a:extLst>
          </p:cNvPr>
          <p:cNvSpPr>
            <a:spLocks noGrp="1"/>
          </p:cNvSpPr>
          <p:nvPr>
            <p:ph type="title"/>
          </p:nvPr>
        </p:nvSpPr>
        <p:spPr/>
        <p:txBody>
          <a:bodyPr rtlCol="0">
            <a:normAutofit/>
          </a:bodyPr>
          <a:lstStyle/>
          <a:p>
            <a:pPr>
              <a:defRPr/>
            </a:pPr>
            <a:r>
              <a:rPr lang="en-US" b="1" dirty="0">
                <a:solidFill>
                  <a:srgbClr val="0070C0"/>
                </a:solidFill>
                <a:latin typeface="Times New Roman" panose="02020603050405020304" pitchFamily="18" charset="0"/>
                <a:cs typeface="Times New Roman" panose="02020603050405020304" pitchFamily="18" charset="0"/>
              </a:rPr>
              <a:t>Why Nursing Ethics Is Important?</a:t>
            </a:r>
            <a:br>
              <a:rPr lang="en-US" b="1" dirty="0"/>
            </a:br>
            <a:endParaRPr lang="en-US" dirty="0"/>
          </a:p>
        </p:txBody>
      </p:sp>
      <p:sp>
        <p:nvSpPr>
          <p:cNvPr id="6147" name="Content Placeholder 2">
            <a:extLst>
              <a:ext uri="{FF2B5EF4-FFF2-40B4-BE49-F238E27FC236}">
                <a16:creationId xmlns:a16="http://schemas.microsoft.com/office/drawing/2014/main" id="{7799BCA3-2DE5-7B7D-4D3C-A2C304C7F99F}"/>
              </a:ext>
            </a:extLst>
          </p:cNvPr>
          <p:cNvSpPr>
            <a:spLocks noGrp="1"/>
          </p:cNvSpPr>
          <p:nvPr>
            <p:ph idx="1"/>
          </p:nvPr>
        </p:nvSpPr>
        <p:spPr>
          <a:xfrm>
            <a:off x="606175" y="1690687"/>
            <a:ext cx="10859785" cy="4952411"/>
          </a:xfrm>
        </p:spPr>
        <p:txBody>
          <a:bodyPr>
            <a:normAutofit/>
          </a:bodyPr>
          <a:lstStyle/>
          <a:p>
            <a:pPr algn="just">
              <a:lnSpc>
                <a:spcPct val="150000"/>
              </a:lnSpc>
            </a:pPr>
            <a:r>
              <a:rPr lang="en-US" altLang="en-US" dirty="0">
                <a:latin typeface="Times New Roman" panose="02020603050405020304" pitchFamily="18" charset="0"/>
                <a:cs typeface="Times New Roman" panose="02020603050405020304" pitchFamily="18" charset="0"/>
              </a:rPr>
              <a:t>Having a code of ethics helps guide nurses through tricky situations and serves as a common reference point for everyone on the health care team. </a:t>
            </a:r>
          </a:p>
          <a:p>
            <a:pPr algn="just">
              <a:lnSpc>
                <a:spcPct val="150000"/>
              </a:lnSpc>
            </a:pPr>
            <a:r>
              <a:rPr lang="en-US" altLang="en-US" dirty="0">
                <a:latin typeface="Times New Roman" panose="02020603050405020304" pitchFamily="18" charset="0"/>
                <a:cs typeface="Times New Roman" panose="02020603050405020304" pitchFamily="18" charset="0"/>
              </a:rPr>
              <a:t>But the primary goal of nursing ethics is to protect patients. </a:t>
            </a:r>
          </a:p>
          <a:p>
            <a:pPr algn="just">
              <a:lnSpc>
                <a:spcPct val="150000"/>
              </a:lnSpc>
            </a:pPr>
            <a:r>
              <a:rPr lang="en-US" altLang="en-US" dirty="0">
                <a:latin typeface="Times New Roman" panose="02020603050405020304" pitchFamily="18" charset="0"/>
                <a:cs typeface="Times New Roman" panose="02020603050405020304" pitchFamily="18" charset="0"/>
              </a:rPr>
              <a:t>Veering(shifting) from the code of ethics can lead to a breakdown in team communication and physical consequences for a patient.</a:t>
            </a:r>
          </a:p>
          <a:p>
            <a:pPr algn="just">
              <a:lnSpc>
                <a:spcPct val="150000"/>
              </a:lnSpc>
            </a:pPr>
            <a:endParaRPr lang="en-US"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D924E4-9B13-7F40-CD97-A91EBED9217A}"/>
              </a:ext>
            </a:extLst>
          </p:cNvPr>
          <p:cNvSpPr>
            <a:spLocks noGrp="1"/>
          </p:cNvSpPr>
          <p:nvPr>
            <p:ph type="dt" sz="half" idx="10"/>
          </p:nvPr>
        </p:nvSpPr>
        <p:spPr/>
        <p:txBody>
          <a:bodyPr/>
          <a:lstStyle/>
          <a:p>
            <a:fld id="{9CA40B7F-73EF-462B-AB7B-E3E75E5EDC26}" type="datetime1">
              <a:rPr lang="en-US" smtClean="0"/>
              <a:t>6/11/2023</a:t>
            </a:fld>
            <a:endParaRPr lang="en-US"/>
          </a:p>
        </p:txBody>
      </p:sp>
      <p:sp>
        <p:nvSpPr>
          <p:cNvPr id="4" name="Footer Placeholder 3">
            <a:extLst>
              <a:ext uri="{FF2B5EF4-FFF2-40B4-BE49-F238E27FC236}">
                <a16:creationId xmlns:a16="http://schemas.microsoft.com/office/drawing/2014/main" id="{11178583-18C9-8108-3C88-4763115386F9}"/>
              </a:ext>
            </a:extLst>
          </p:cNvPr>
          <p:cNvSpPr>
            <a:spLocks noGrp="1"/>
          </p:cNvSpPr>
          <p:nvPr>
            <p:ph type="ftr" sz="quarter" idx="11"/>
          </p:nvPr>
        </p:nvSpPr>
        <p:spPr/>
        <p:txBody>
          <a:bodyPr/>
          <a:lstStyle/>
          <a:p>
            <a:r>
              <a:rPr lang="en-US"/>
              <a:t>Anju Poudel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D151181-72D7-332C-892C-55A4999591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2" name="Date Placeholder 1">
            <a:extLst>
              <a:ext uri="{FF2B5EF4-FFF2-40B4-BE49-F238E27FC236}">
                <a16:creationId xmlns:a16="http://schemas.microsoft.com/office/drawing/2014/main" id="{C40D02CA-1C54-EDCC-EBE6-F660A2399A69}"/>
              </a:ext>
            </a:extLst>
          </p:cNvPr>
          <p:cNvSpPr>
            <a:spLocks noGrp="1"/>
          </p:cNvSpPr>
          <p:nvPr>
            <p:ph type="dt" sz="half" idx="10"/>
          </p:nvPr>
        </p:nvSpPr>
        <p:spPr/>
        <p:txBody>
          <a:bodyPr/>
          <a:lstStyle/>
          <a:p>
            <a:fld id="{6B0B3C66-494C-4C91-A99D-775EE575BB39}" type="datetime1">
              <a:rPr lang="en-US" smtClean="0"/>
              <a:t>6/11/2023</a:t>
            </a:fld>
            <a:endParaRPr lang="en-US"/>
          </a:p>
        </p:txBody>
      </p:sp>
      <p:sp>
        <p:nvSpPr>
          <p:cNvPr id="3" name="Footer Placeholder 2">
            <a:extLst>
              <a:ext uri="{FF2B5EF4-FFF2-40B4-BE49-F238E27FC236}">
                <a16:creationId xmlns:a16="http://schemas.microsoft.com/office/drawing/2014/main" id="{1CD002B4-61C4-7F03-1230-12D59ADBB11E}"/>
              </a:ext>
            </a:extLst>
          </p:cNvPr>
          <p:cNvSpPr>
            <a:spLocks noGrp="1"/>
          </p:cNvSpPr>
          <p:nvPr>
            <p:ph type="ftr" sz="quarter" idx="11"/>
          </p:nvPr>
        </p:nvSpPr>
        <p:spPr/>
        <p:txBody>
          <a:bodyPr/>
          <a:lstStyle/>
          <a:p>
            <a:r>
              <a:rPr lang="en-US"/>
              <a:t>Anju Poudel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BBFF-3A25-D1C1-AD05-7AAE4ABA6B66}"/>
              </a:ext>
            </a:extLst>
          </p:cNvPr>
          <p:cNvSpPr>
            <a:spLocks noGrp="1"/>
          </p:cNvSpPr>
          <p:nvPr>
            <p:ph type="title"/>
          </p:nvPr>
        </p:nvSpPr>
        <p:spPr>
          <a:xfrm>
            <a:off x="1981200" y="0"/>
            <a:ext cx="8229600" cy="1143000"/>
          </a:xfrm>
        </p:spPr>
        <p:txBody>
          <a:bodyPr rtlCol="0">
            <a:normAutofit fontScale="90000"/>
          </a:bodyPr>
          <a:lstStyle/>
          <a:p>
            <a:pPr>
              <a:defRPr/>
            </a:pPr>
            <a:br>
              <a:rPr lang="en-US" b="1" dirty="0">
                <a:solidFill>
                  <a:srgbClr val="0070C0"/>
                </a:solidFill>
                <a:latin typeface="Times New Roman" panose="02020603050405020304" pitchFamily="18" charset="0"/>
                <a:cs typeface="Times New Roman" panose="02020603050405020304" pitchFamily="18" charset="0"/>
              </a:rPr>
            </a:br>
            <a:br>
              <a:rPr lang="en-US" b="1" dirty="0">
                <a:solidFill>
                  <a:srgbClr val="0070C0"/>
                </a:solidFill>
                <a:latin typeface="Times New Roman" panose="02020603050405020304" pitchFamily="18" charset="0"/>
                <a:cs typeface="Times New Roman" panose="02020603050405020304" pitchFamily="18" charset="0"/>
              </a:rPr>
            </a:br>
            <a:r>
              <a:rPr lang="en-US" b="1" dirty="0">
                <a:solidFill>
                  <a:srgbClr val="0070C0"/>
                </a:solidFill>
                <a:latin typeface="Times New Roman" panose="02020603050405020304" pitchFamily="18" charset="0"/>
                <a:cs typeface="Times New Roman" panose="02020603050405020304" pitchFamily="18" charset="0"/>
              </a:rPr>
              <a:t>The ICN Code of Ethics for Nurses</a:t>
            </a:r>
            <a:br>
              <a:rPr lang="en-US" dirty="0">
                <a:solidFill>
                  <a:srgbClr val="0070C0"/>
                </a:solidFill>
                <a:latin typeface="Times New Roman" panose="02020603050405020304" pitchFamily="18" charset="0"/>
                <a:cs typeface="Times New Roman" panose="02020603050405020304" pitchFamily="18" charset="0"/>
              </a:rPr>
            </a:br>
            <a:endParaRPr lang="en-US" dirty="0">
              <a:solidFill>
                <a:srgbClr val="0070C0"/>
              </a:solidFill>
              <a:latin typeface="Times New Roman" panose="02020603050405020304" pitchFamily="18" charset="0"/>
              <a:cs typeface="Times New Roman" panose="02020603050405020304" pitchFamily="18" charset="0"/>
            </a:endParaRPr>
          </a:p>
        </p:txBody>
      </p:sp>
      <p:sp>
        <p:nvSpPr>
          <p:cNvPr id="8195" name="Content Placeholder 2">
            <a:extLst>
              <a:ext uri="{FF2B5EF4-FFF2-40B4-BE49-F238E27FC236}">
                <a16:creationId xmlns:a16="http://schemas.microsoft.com/office/drawing/2014/main" id="{7CFE29DE-2A27-D858-7D88-0F0B02882005}"/>
              </a:ext>
            </a:extLst>
          </p:cNvPr>
          <p:cNvSpPr>
            <a:spLocks noGrp="1"/>
          </p:cNvSpPr>
          <p:nvPr>
            <p:ph idx="1"/>
          </p:nvPr>
        </p:nvSpPr>
        <p:spPr>
          <a:xfrm>
            <a:off x="1828800" y="1219200"/>
            <a:ext cx="8839200" cy="5638800"/>
          </a:xfrm>
        </p:spPr>
        <p:txBody>
          <a:bodyPr/>
          <a:lstStyle/>
          <a:p>
            <a:pPr algn="just">
              <a:lnSpc>
                <a:spcPct val="150000"/>
              </a:lnSpc>
            </a:pPr>
            <a:r>
              <a:rPr lang="en-US" altLang="en-US" i="1" dirty="0">
                <a:latin typeface="Times New Roman" panose="02020603050405020304" pitchFamily="18" charset="0"/>
                <a:cs typeface="Times New Roman" panose="02020603050405020304" pitchFamily="18" charset="0"/>
              </a:rPr>
              <a:t>An international code of ethics for nurses was first adopted by the International Council of Nurses (ICN) in 1953.</a:t>
            </a:r>
          </a:p>
          <a:p>
            <a:pPr algn="just">
              <a:lnSpc>
                <a:spcPct val="150000"/>
              </a:lnSpc>
            </a:pPr>
            <a:endParaRPr lang="en-US" altLang="en-US" i="1" dirty="0">
              <a:latin typeface="Times New Roman" panose="02020603050405020304" pitchFamily="18" charset="0"/>
              <a:cs typeface="Times New Roman" panose="02020603050405020304" pitchFamily="18" charset="0"/>
            </a:endParaRPr>
          </a:p>
          <a:p>
            <a:pPr algn="just">
              <a:lnSpc>
                <a:spcPct val="150000"/>
              </a:lnSpc>
            </a:pPr>
            <a:r>
              <a:rPr lang="en-US" altLang="en-US" i="1" dirty="0">
                <a:latin typeface="Times New Roman" panose="02020603050405020304" pitchFamily="18" charset="0"/>
                <a:cs typeface="Times New Roman" panose="02020603050405020304" pitchFamily="18" charset="0"/>
              </a:rPr>
              <a:t> It has been revised and reaffirmed at various times since, most recently with this review and revision completed in 2021.</a:t>
            </a:r>
          </a:p>
          <a:p>
            <a:pPr algn="just">
              <a:lnSpc>
                <a:spcPct val="150000"/>
              </a:lnSpc>
              <a:buFont typeface="Arial" panose="020B0604020202020204" pitchFamily="34" charset="0"/>
              <a:buNone/>
            </a:pPr>
            <a:endParaRPr lang="en-US" alt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0B065FA-0F9D-8288-7E2B-80E9308D0A80}"/>
              </a:ext>
            </a:extLst>
          </p:cNvPr>
          <p:cNvSpPr>
            <a:spLocks noGrp="1"/>
          </p:cNvSpPr>
          <p:nvPr>
            <p:ph type="dt" sz="half" idx="10"/>
          </p:nvPr>
        </p:nvSpPr>
        <p:spPr/>
        <p:txBody>
          <a:bodyPr/>
          <a:lstStyle/>
          <a:p>
            <a:fld id="{B367241A-DB87-492D-AA34-96D475785909}" type="datetime1">
              <a:rPr lang="en-US" smtClean="0"/>
              <a:t>6/11/2023</a:t>
            </a:fld>
            <a:endParaRPr lang="en-US"/>
          </a:p>
        </p:txBody>
      </p:sp>
      <p:sp>
        <p:nvSpPr>
          <p:cNvPr id="4" name="Footer Placeholder 3">
            <a:extLst>
              <a:ext uri="{FF2B5EF4-FFF2-40B4-BE49-F238E27FC236}">
                <a16:creationId xmlns:a16="http://schemas.microsoft.com/office/drawing/2014/main" id="{6461366F-228B-AC4E-0FA6-A7979EADF6A0}"/>
              </a:ext>
            </a:extLst>
          </p:cNvPr>
          <p:cNvSpPr>
            <a:spLocks noGrp="1"/>
          </p:cNvSpPr>
          <p:nvPr>
            <p:ph type="ftr" sz="quarter" idx="11"/>
          </p:nvPr>
        </p:nvSpPr>
        <p:spPr/>
        <p:txBody>
          <a:bodyPr/>
          <a:lstStyle/>
          <a:p>
            <a:r>
              <a:rPr lang="en-US"/>
              <a:t>Anju Poudel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7FD5-80F0-23ED-715D-28E2B84A20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PURPOSE OF THE CODE </a:t>
            </a:r>
          </a:p>
        </p:txBody>
      </p:sp>
      <p:sp>
        <p:nvSpPr>
          <p:cNvPr id="3" name="Content Placeholder 2">
            <a:extLst>
              <a:ext uri="{FF2B5EF4-FFF2-40B4-BE49-F238E27FC236}">
                <a16:creationId xmlns:a16="http://schemas.microsoft.com/office/drawing/2014/main" id="{3DB4EAB7-2C68-692F-FA47-750339F5E543}"/>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The ICN Code of Ethics for Nurses is a statement of the ethical values, responsibilities and professional accountabilities of nurses and nursing students that defines and guides ethical nursing practice within the different roles nurses assume.</a:t>
            </a:r>
          </a:p>
        </p:txBody>
      </p:sp>
      <p:sp>
        <p:nvSpPr>
          <p:cNvPr id="4" name="Date Placeholder 3">
            <a:extLst>
              <a:ext uri="{FF2B5EF4-FFF2-40B4-BE49-F238E27FC236}">
                <a16:creationId xmlns:a16="http://schemas.microsoft.com/office/drawing/2014/main" id="{16FB1D0E-8406-C489-7B6F-29B44963A6E2}"/>
              </a:ext>
            </a:extLst>
          </p:cNvPr>
          <p:cNvSpPr>
            <a:spLocks noGrp="1"/>
          </p:cNvSpPr>
          <p:nvPr>
            <p:ph type="dt" sz="half" idx="10"/>
          </p:nvPr>
        </p:nvSpPr>
        <p:spPr/>
        <p:txBody>
          <a:bodyPr/>
          <a:lstStyle/>
          <a:p>
            <a:fld id="{8283F7DD-6346-4084-9B87-D40E37A3871C}" type="datetime1">
              <a:rPr lang="en-US" smtClean="0"/>
              <a:t>6/11/2023</a:t>
            </a:fld>
            <a:endParaRPr lang="en-US"/>
          </a:p>
        </p:txBody>
      </p:sp>
      <p:sp>
        <p:nvSpPr>
          <p:cNvPr id="5" name="Footer Placeholder 4">
            <a:extLst>
              <a:ext uri="{FF2B5EF4-FFF2-40B4-BE49-F238E27FC236}">
                <a16:creationId xmlns:a16="http://schemas.microsoft.com/office/drawing/2014/main" id="{F7B00428-4A7E-E16E-F51B-EB5FC1EE875D}"/>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037899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FAC4-5587-FA0A-250F-E824C2AF12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23F2BB-D865-CD13-78A9-078B7B074EA8}"/>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The ICN Code of Ethics for Nurses provides ethical guidance in relation to nurses’ roles, duties, responsibilities, </a:t>
            </a:r>
            <a:r>
              <a:rPr lang="en-US" sz="3200" dirty="0" err="1">
                <a:latin typeface="Times New Roman" panose="02020603050405020304" pitchFamily="18" charset="0"/>
                <a:cs typeface="Times New Roman" panose="02020603050405020304" pitchFamily="18" charset="0"/>
              </a:rPr>
              <a:t>behaviours</a:t>
            </a:r>
            <a:r>
              <a:rPr lang="en-US" sz="3200" dirty="0">
                <a:latin typeface="Times New Roman" panose="02020603050405020304" pitchFamily="18" charset="0"/>
                <a:cs typeface="Times New Roman" panose="02020603050405020304" pitchFamily="18" charset="0"/>
              </a:rPr>
              <a:t>, professional judgement and relationships with patients, other people who are receiving nursing care or services, co-workers and allied professionals.</a:t>
            </a:r>
          </a:p>
        </p:txBody>
      </p:sp>
      <p:sp>
        <p:nvSpPr>
          <p:cNvPr id="4" name="Date Placeholder 3">
            <a:extLst>
              <a:ext uri="{FF2B5EF4-FFF2-40B4-BE49-F238E27FC236}">
                <a16:creationId xmlns:a16="http://schemas.microsoft.com/office/drawing/2014/main" id="{3B285489-8CCD-9CB4-B4FE-6306E35AD03B}"/>
              </a:ext>
            </a:extLst>
          </p:cNvPr>
          <p:cNvSpPr>
            <a:spLocks noGrp="1"/>
          </p:cNvSpPr>
          <p:nvPr>
            <p:ph type="dt" sz="half" idx="10"/>
          </p:nvPr>
        </p:nvSpPr>
        <p:spPr/>
        <p:txBody>
          <a:bodyPr/>
          <a:lstStyle/>
          <a:p>
            <a:fld id="{118986FB-EDC4-405D-BABD-4512BE6AD475}" type="datetime1">
              <a:rPr lang="en-US" smtClean="0"/>
              <a:t>6/11/2023</a:t>
            </a:fld>
            <a:endParaRPr lang="en-US"/>
          </a:p>
        </p:txBody>
      </p:sp>
      <p:sp>
        <p:nvSpPr>
          <p:cNvPr id="5" name="Footer Placeholder 4">
            <a:extLst>
              <a:ext uri="{FF2B5EF4-FFF2-40B4-BE49-F238E27FC236}">
                <a16:creationId xmlns:a16="http://schemas.microsoft.com/office/drawing/2014/main" id="{C63D3D0D-9D10-455C-A0B1-E12A2A6D4BF7}"/>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87723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4415-6BC2-69BF-FFF6-48A6BB528D87}"/>
              </a:ext>
            </a:extLst>
          </p:cNvPr>
          <p:cNvSpPr>
            <a:spLocks noGrp="1"/>
          </p:cNvSpPr>
          <p:nvPr>
            <p:ph type="title"/>
          </p:nvPr>
        </p:nvSpPr>
        <p:spPr>
          <a:xfrm>
            <a:off x="838200" y="365125"/>
            <a:ext cx="10515600" cy="939693"/>
          </a:xfrm>
        </p:spPr>
        <p:txBody>
          <a:bodyPr/>
          <a:lstStyle/>
          <a:p>
            <a:r>
              <a:rPr lang="en-US" altLang="en-US" sz="4400" b="1" u="sng" dirty="0">
                <a:solidFill>
                  <a:srgbClr val="0070C0"/>
                </a:solidFill>
                <a:latin typeface="Times New Roman" panose="02020603050405020304" pitchFamily="18" charset="0"/>
                <a:cs typeface="Times New Roman" panose="02020603050405020304" pitchFamily="18" charset="0"/>
              </a:rPr>
              <a:t>Values, Morals, &amp; Ethics</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99752-8550-9DE8-29E9-6BCA97AD5E8E}"/>
              </a:ext>
            </a:extLst>
          </p:cNvPr>
          <p:cNvSpPr>
            <a:spLocks noGrp="1"/>
          </p:cNvSpPr>
          <p:nvPr>
            <p:ph idx="1"/>
          </p:nvPr>
        </p:nvSpPr>
        <p:spPr>
          <a:xfrm>
            <a:off x="838200" y="1304818"/>
            <a:ext cx="10515600" cy="5414481"/>
          </a:xfrm>
        </p:spPr>
        <p:txBody>
          <a:bodyPr>
            <a:normAutofit fontScale="92500"/>
          </a:bodyPr>
          <a:lstStyle/>
          <a:p>
            <a:pPr>
              <a:lnSpc>
                <a:spcPct val="150000"/>
              </a:lnSpc>
            </a:pPr>
            <a:r>
              <a:rPr lang="en-US" altLang="en-US" dirty="0">
                <a:solidFill>
                  <a:srgbClr val="FF0066"/>
                </a:solidFill>
                <a:latin typeface="Times New Roman" panose="02020603050405020304" pitchFamily="18" charset="0"/>
                <a:cs typeface="Times New Roman" panose="02020603050405020304" pitchFamily="18" charset="0"/>
              </a:rPr>
              <a:t>Values</a:t>
            </a:r>
            <a:r>
              <a:rPr lang="en-US" altLang="en-US" dirty="0">
                <a:latin typeface="Times New Roman" panose="02020603050405020304" pitchFamily="18" charset="0"/>
                <a:cs typeface="Times New Roman" panose="02020603050405020304" pitchFamily="18" charset="0"/>
              </a:rPr>
              <a:t>: are freely chosen, enduring beliefs or attitudes about the worth of a person, object, idea, or action (e.g. freedom, family, honesty, hard work)</a:t>
            </a:r>
          </a:p>
          <a:p>
            <a:pPr>
              <a:lnSpc>
                <a:spcPct val="150000"/>
              </a:lnSpc>
            </a:pPr>
            <a:r>
              <a:rPr lang="en-US" altLang="en-US" dirty="0">
                <a:solidFill>
                  <a:srgbClr val="FF0066"/>
                </a:solidFill>
                <a:latin typeface="Times New Roman" panose="02020603050405020304" pitchFamily="18" charset="0"/>
                <a:cs typeface="Times New Roman" panose="02020603050405020304" pitchFamily="18" charset="0"/>
              </a:rPr>
              <a:t>Values</a:t>
            </a:r>
            <a:r>
              <a:rPr lang="en-US" altLang="en-US" dirty="0">
                <a:latin typeface="Times New Roman" panose="02020603050405020304" pitchFamily="18" charset="0"/>
                <a:cs typeface="Times New Roman" panose="02020603050405020304" pitchFamily="18" charset="0"/>
              </a:rPr>
              <a:t> frequently derive from a person’s cultural, ethnic, and religious background; from societal traditions; and from the values held by peer group and family</a:t>
            </a:r>
          </a:p>
          <a:p>
            <a:pPr>
              <a:lnSpc>
                <a:spcPct val="150000"/>
              </a:lnSpc>
            </a:pPr>
            <a:r>
              <a:rPr lang="en-US" altLang="en-US" dirty="0">
                <a:solidFill>
                  <a:srgbClr val="FF0066"/>
                </a:solidFill>
                <a:latin typeface="Times New Roman" panose="02020603050405020304" pitchFamily="18" charset="0"/>
                <a:cs typeface="Times New Roman" panose="02020603050405020304" pitchFamily="18" charset="0"/>
              </a:rPr>
              <a:t>Values</a:t>
            </a:r>
            <a:r>
              <a:rPr lang="en-US" altLang="en-US" dirty="0">
                <a:latin typeface="Times New Roman" panose="02020603050405020304" pitchFamily="18" charset="0"/>
                <a:cs typeface="Times New Roman" panose="02020603050405020304" pitchFamily="18" charset="0"/>
              </a:rPr>
              <a:t> form a basic for </a:t>
            </a:r>
            <a:r>
              <a:rPr lang="en-US" altLang="en-US" dirty="0" err="1">
                <a:latin typeface="Times New Roman" panose="02020603050405020304" pitchFamily="18" charset="0"/>
                <a:cs typeface="Times New Roman" panose="02020603050405020304" pitchFamily="18" charset="0"/>
              </a:rPr>
              <a:t>Behaviour</a:t>
            </a:r>
            <a:r>
              <a:rPr lang="en-US" altLang="en-US" dirty="0">
                <a:latin typeface="Times New Roman" panose="02020603050405020304" pitchFamily="18" charset="0"/>
                <a:cs typeface="Times New Roman" panose="02020603050405020304" pitchFamily="18" charset="0"/>
              </a:rPr>
              <a:t> “purposive </a:t>
            </a:r>
            <a:r>
              <a:rPr lang="en-US" altLang="en-US" dirty="0" err="1">
                <a:latin typeface="Times New Roman" panose="02020603050405020304" pitchFamily="18" charset="0"/>
                <a:cs typeface="Times New Roman" panose="02020603050405020304" pitchFamily="18" charset="0"/>
              </a:rPr>
              <a:t>Behaviour</a:t>
            </a:r>
            <a:r>
              <a:rPr lang="en-US" altLang="en-US" dirty="0">
                <a:latin typeface="Times New Roman" panose="02020603050405020304" pitchFamily="18" charset="0"/>
                <a:cs typeface="Times New Roman" panose="02020603050405020304" pitchFamily="18" charset="0"/>
              </a:rPr>
              <a:t>”; The </a:t>
            </a:r>
            <a:r>
              <a:rPr lang="en-US" altLang="en-US" u="sng" dirty="0">
                <a:latin typeface="Times New Roman" panose="02020603050405020304" pitchFamily="18" charset="0"/>
                <a:cs typeface="Times New Roman" panose="02020603050405020304" pitchFamily="18" charset="0"/>
              </a:rPr>
              <a:t>purposive behavior</a:t>
            </a:r>
            <a:r>
              <a:rPr lang="en-US" altLang="en-US" dirty="0">
                <a:latin typeface="Times New Roman" panose="02020603050405020304" pitchFamily="18" charset="0"/>
                <a:cs typeface="Times New Roman" panose="02020603050405020304" pitchFamily="18" charset="0"/>
              </a:rPr>
              <a:t> is based on a person’s decisions/choices, and these decisions/choices are based on the person’s underlying values.</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4078721-389A-A0E8-7F08-3D4521ED45DE}"/>
              </a:ext>
            </a:extLst>
          </p:cNvPr>
          <p:cNvSpPr>
            <a:spLocks noGrp="1"/>
          </p:cNvSpPr>
          <p:nvPr>
            <p:ph type="dt" sz="half" idx="10"/>
          </p:nvPr>
        </p:nvSpPr>
        <p:spPr/>
        <p:txBody>
          <a:bodyPr/>
          <a:lstStyle/>
          <a:p>
            <a:fld id="{619FDF83-4715-4A3F-A076-ED5192F1B26C}" type="datetime1">
              <a:rPr lang="en-US" smtClean="0"/>
              <a:t>6/11/2023</a:t>
            </a:fld>
            <a:endParaRPr lang="en-US"/>
          </a:p>
        </p:txBody>
      </p:sp>
      <p:sp>
        <p:nvSpPr>
          <p:cNvPr id="5" name="Footer Placeholder 4">
            <a:extLst>
              <a:ext uri="{FF2B5EF4-FFF2-40B4-BE49-F238E27FC236}">
                <a16:creationId xmlns:a16="http://schemas.microsoft.com/office/drawing/2014/main" id="{96BB3143-B8D1-071C-C56E-905FAC83F76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61921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91B1-B37F-9F2A-28EB-F8C8F900E7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43954E-A045-D6F9-2C34-B38318DD0CD4}"/>
              </a:ext>
            </a:extLst>
          </p:cNvPr>
          <p:cNvSpPr>
            <a:spLocks noGrp="1"/>
          </p:cNvSpPr>
          <p:nvPr>
            <p:ph idx="1"/>
          </p:nvPr>
        </p:nvSpPr>
        <p:spPr/>
        <p:txBody>
          <a:bodyPr>
            <a:normAutofit/>
          </a:bodyPr>
          <a:lstStyle/>
          <a:p>
            <a:pPr>
              <a:lnSpc>
                <a:spcPct val="150000"/>
              </a:lnSpc>
            </a:pPr>
            <a:r>
              <a:rPr lang="en-US" sz="3200" dirty="0">
                <a:latin typeface="Times New Roman" panose="02020603050405020304" pitchFamily="18" charset="0"/>
                <a:cs typeface="Times New Roman" panose="02020603050405020304" pitchFamily="18" charset="0"/>
              </a:rPr>
              <a:t>The values and obligations expressed in this Code apply to nurses in all settings, roles and domains of practice.</a:t>
            </a:r>
          </a:p>
        </p:txBody>
      </p:sp>
      <p:sp>
        <p:nvSpPr>
          <p:cNvPr id="4" name="Date Placeholder 3">
            <a:extLst>
              <a:ext uri="{FF2B5EF4-FFF2-40B4-BE49-F238E27FC236}">
                <a16:creationId xmlns:a16="http://schemas.microsoft.com/office/drawing/2014/main" id="{84BC75FB-D3E9-B80A-FE51-CE3270868C03}"/>
              </a:ext>
            </a:extLst>
          </p:cNvPr>
          <p:cNvSpPr>
            <a:spLocks noGrp="1"/>
          </p:cNvSpPr>
          <p:nvPr>
            <p:ph type="dt" sz="half" idx="10"/>
          </p:nvPr>
        </p:nvSpPr>
        <p:spPr/>
        <p:txBody>
          <a:bodyPr/>
          <a:lstStyle/>
          <a:p>
            <a:fld id="{3B6A6D4F-D04A-4893-933F-EA7A0E287FC2}" type="datetime1">
              <a:rPr lang="en-US" smtClean="0"/>
              <a:t>6/11/2023</a:t>
            </a:fld>
            <a:endParaRPr lang="en-US"/>
          </a:p>
        </p:txBody>
      </p:sp>
      <p:sp>
        <p:nvSpPr>
          <p:cNvPr id="5" name="Footer Placeholder 4">
            <a:extLst>
              <a:ext uri="{FF2B5EF4-FFF2-40B4-BE49-F238E27FC236}">
                <a16:creationId xmlns:a16="http://schemas.microsoft.com/office/drawing/2014/main" id="{494C77CD-80F2-984D-784B-AAA952693727}"/>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97277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B40A-C2E9-F97F-C9B3-DCC2A7B5D650}"/>
              </a:ext>
            </a:extLst>
          </p:cNvPr>
          <p:cNvSpPr>
            <a:spLocks noGrp="1"/>
          </p:cNvSpPr>
          <p:nvPr>
            <p:ph type="title"/>
          </p:nvPr>
        </p:nvSpPr>
        <p:spPr/>
        <p:txBody>
          <a:bodyPr/>
          <a:lstStyle/>
          <a:p>
            <a:r>
              <a:rPr lang="en-US" dirty="0"/>
              <a:t>Preamble</a:t>
            </a:r>
          </a:p>
        </p:txBody>
      </p:sp>
      <p:sp>
        <p:nvSpPr>
          <p:cNvPr id="3" name="Content Placeholder 2">
            <a:extLst>
              <a:ext uri="{FF2B5EF4-FFF2-40B4-BE49-F238E27FC236}">
                <a16:creationId xmlns:a16="http://schemas.microsoft.com/office/drawing/2014/main" id="{2341AEFA-A38E-B310-16F7-8A2C8738869F}"/>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have consistently recognized four fundamental nursing responsibilities: to promote health, to prevent illness, to restore health, and to alleviate suffering and promote a dignified death. The need for nursing is universal.</a:t>
            </a:r>
          </a:p>
        </p:txBody>
      </p:sp>
      <p:sp>
        <p:nvSpPr>
          <p:cNvPr id="4" name="Date Placeholder 3">
            <a:extLst>
              <a:ext uri="{FF2B5EF4-FFF2-40B4-BE49-F238E27FC236}">
                <a16:creationId xmlns:a16="http://schemas.microsoft.com/office/drawing/2014/main" id="{47138AA0-9424-D0F8-39F0-518785522200}"/>
              </a:ext>
            </a:extLst>
          </p:cNvPr>
          <p:cNvSpPr>
            <a:spLocks noGrp="1"/>
          </p:cNvSpPr>
          <p:nvPr>
            <p:ph type="dt" sz="half" idx="10"/>
          </p:nvPr>
        </p:nvSpPr>
        <p:spPr/>
        <p:txBody>
          <a:bodyPr/>
          <a:lstStyle/>
          <a:p>
            <a:fld id="{F85A4AAD-F226-4B55-A413-A19845EACD9C}" type="datetime1">
              <a:rPr lang="en-US" smtClean="0"/>
              <a:t>6/11/2023</a:t>
            </a:fld>
            <a:endParaRPr lang="en-US"/>
          </a:p>
        </p:txBody>
      </p:sp>
      <p:sp>
        <p:nvSpPr>
          <p:cNvPr id="5" name="Footer Placeholder 4">
            <a:extLst>
              <a:ext uri="{FF2B5EF4-FFF2-40B4-BE49-F238E27FC236}">
                <a16:creationId xmlns:a16="http://schemas.microsoft.com/office/drawing/2014/main" id="{177E27A4-DD7B-97F2-1973-8398D382A2A6}"/>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6340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D2D-8B1B-90F7-4C16-717B383BF3B6}"/>
              </a:ext>
            </a:extLst>
          </p:cNvPr>
          <p:cNvSpPr>
            <a:spLocks noGrp="1"/>
          </p:cNvSpPr>
          <p:nvPr>
            <p:ph type="title"/>
          </p:nvPr>
        </p:nvSpPr>
        <p:spPr/>
        <p:txBody>
          <a:bodyPr/>
          <a:lstStyle/>
          <a:p>
            <a:r>
              <a:rPr lang="en-US" dirty="0"/>
              <a:t>THE ICN CODE </a:t>
            </a:r>
          </a:p>
        </p:txBody>
      </p:sp>
      <p:sp>
        <p:nvSpPr>
          <p:cNvPr id="3" name="Content Placeholder 2">
            <a:extLst>
              <a:ext uri="{FF2B5EF4-FFF2-40B4-BE49-F238E27FC236}">
                <a16:creationId xmlns:a16="http://schemas.microsoft.com/office/drawing/2014/main" id="{CDAD76E5-1385-1B38-D5D9-D24808E7E279}"/>
              </a:ext>
            </a:extLst>
          </p:cNvPr>
          <p:cNvSpPr>
            <a:spLocks noGrp="1"/>
          </p:cNvSpPr>
          <p:nvPr>
            <p:ph idx="1"/>
          </p:nvPr>
        </p:nvSpPr>
        <p:spPr/>
        <p:txBody>
          <a:bodyPr>
            <a:normAutofit lnSpcReduction="10000"/>
          </a:bodyPr>
          <a:lstStyle/>
          <a:p>
            <a:pPr>
              <a:lnSpc>
                <a:spcPct val="150000"/>
              </a:lnSpc>
            </a:pPr>
            <a:r>
              <a:rPr lang="en-US" dirty="0">
                <a:latin typeface="Times New Roman" panose="02020603050405020304" pitchFamily="18" charset="0"/>
                <a:cs typeface="Times New Roman" panose="02020603050405020304" pitchFamily="18" charset="0"/>
              </a:rPr>
              <a:t>The ICN Code of Ethics for Nurses has four principal elements that provide a framework for ethical conduct: </a:t>
            </a:r>
          </a:p>
          <a:p>
            <a:pPr marL="688975" indent="-463550">
              <a:lnSpc>
                <a:spcPct val="150000"/>
              </a:lnSpc>
              <a:buFontTx/>
              <a:buChar char="-"/>
            </a:pPr>
            <a:r>
              <a:rPr lang="en-US" dirty="0">
                <a:latin typeface="Times New Roman" panose="02020603050405020304" pitchFamily="18" charset="0"/>
                <a:cs typeface="Times New Roman" panose="02020603050405020304" pitchFamily="18" charset="0"/>
              </a:rPr>
              <a:t>nurses and patients or other people requiring care or services</a:t>
            </a:r>
          </a:p>
          <a:p>
            <a:pPr marL="688975" indent="-463550">
              <a:lnSpc>
                <a:spcPct val="150000"/>
              </a:lnSpc>
              <a:buFontTx/>
              <a:buChar char="-"/>
            </a:pPr>
            <a:r>
              <a:rPr lang="en-US" dirty="0">
                <a:latin typeface="Times New Roman" panose="02020603050405020304" pitchFamily="18" charset="0"/>
                <a:cs typeface="Times New Roman" panose="02020603050405020304" pitchFamily="18" charset="0"/>
              </a:rPr>
              <a:t>nurses and practice</a:t>
            </a:r>
          </a:p>
          <a:p>
            <a:pPr marL="688975" indent="-463550">
              <a:lnSpc>
                <a:spcPct val="150000"/>
              </a:lnSpc>
              <a:buFontTx/>
              <a:buChar char="-"/>
            </a:pPr>
            <a:r>
              <a:rPr lang="en-US" dirty="0">
                <a:latin typeface="Times New Roman" panose="02020603050405020304" pitchFamily="18" charset="0"/>
                <a:cs typeface="Times New Roman" panose="02020603050405020304" pitchFamily="18" charset="0"/>
              </a:rPr>
              <a:t>nurses and the profession</a:t>
            </a:r>
          </a:p>
          <a:p>
            <a:pPr marL="688975" indent="-463550">
              <a:lnSpc>
                <a:spcPct val="150000"/>
              </a:lnSpc>
              <a:buFontTx/>
              <a:buChar char="-"/>
            </a:pPr>
            <a:r>
              <a:rPr lang="en-US" dirty="0">
                <a:latin typeface="Times New Roman" panose="02020603050405020304" pitchFamily="18" charset="0"/>
                <a:cs typeface="Times New Roman" panose="02020603050405020304" pitchFamily="18" charset="0"/>
              </a:rPr>
              <a:t>nurses and global health. </a:t>
            </a:r>
          </a:p>
        </p:txBody>
      </p:sp>
      <p:sp>
        <p:nvSpPr>
          <p:cNvPr id="4" name="Date Placeholder 3">
            <a:extLst>
              <a:ext uri="{FF2B5EF4-FFF2-40B4-BE49-F238E27FC236}">
                <a16:creationId xmlns:a16="http://schemas.microsoft.com/office/drawing/2014/main" id="{60C52F18-9FFF-8E61-6F9D-AC5571A1D7AD}"/>
              </a:ext>
            </a:extLst>
          </p:cNvPr>
          <p:cNvSpPr>
            <a:spLocks noGrp="1"/>
          </p:cNvSpPr>
          <p:nvPr>
            <p:ph type="dt" sz="half" idx="10"/>
          </p:nvPr>
        </p:nvSpPr>
        <p:spPr/>
        <p:txBody>
          <a:bodyPr/>
          <a:lstStyle/>
          <a:p>
            <a:fld id="{B7ACF40B-5A70-4D0B-9A01-49779251BB4B}" type="datetime1">
              <a:rPr lang="en-US" smtClean="0"/>
              <a:t>6/11/2023</a:t>
            </a:fld>
            <a:endParaRPr lang="en-US"/>
          </a:p>
        </p:txBody>
      </p:sp>
      <p:sp>
        <p:nvSpPr>
          <p:cNvPr id="5" name="Footer Placeholder 4">
            <a:extLst>
              <a:ext uri="{FF2B5EF4-FFF2-40B4-BE49-F238E27FC236}">
                <a16:creationId xmlns:a16="http://schemas.microsoft.com/office/drawing/2014/main" id="{E453DFBE-F190-24AA-D915-0D24F7A69CF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22607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43868-1220-B45A-4587-355E6CCA32AC}"/>
              </a:ext>
            </a:extLst>
          </p:cNvPr>
          <p:cNvSpPr>
            <a:spLocks noGrp="1"/>
          </p:cNvSpPr>
          <p:nvPr>
            <p:ph type="title"/>
          </p:nvPr>
        </p:nvSpPr>
        <p:spPr/>
        <p:txBody>
          <a:bodyPr>
            <a:normAutofit fontScale="90000"/>
          </a:bodyPr>
          <a:lstStyle/>
          <a:p>
            <a:pPr algn="ctr"/>
            <a:r>
              <a:rPr lang="en-US" dirty="0">
                <a:latin typeface="Times New Roman" panose="02020603050405020304" pitchFamily="18" charset="0"/>
                <a:cs typeface="Times New Roman" panose="02020603050405020304" pitchFamily="18" charset="0"/>
              </a:rPr>
              <a:t>1. Nurses and patients or other people requiring care or services</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2DFF526-E4FE-C1B6-58F0-9D8AFFB6F29D}"/>
              </a:ext>
            </a:extLst>
          </p:cNvPr>
          <p:cNvSpPr>
            <a:spLocks noGrp="1"/>
          </p:cNvSpPr>
          <p:nvPr>
            <p:ph idx="1"/>
          </p:nvPr>
        </p:nvSpPr>
        <p:spPr/>
        <p:txBody>
          <a:bodyPr>
            <a:normAutofit fontScale="92500" lnSpcReduction="20000"/>
          </a:bodyPr>
          <a:lstStyle/>
          <a:p>
            <a:pPr algn="just">
              <a:lnSpc>
                <a:spcPct val="150000"/>
              </a:lnSpc>
            </a:pPr>
            <a:r>
              <a:rPr lang="en-US" sz="3200" dirty="0">
                <a:latin typeface="Times New Roman" panose="02020603050405020304" pitchFamily="18" charset="0"/>
                <a:cs typeface="Times New Roman" panose="02020603050405020304" pitchFamily="18" charset="0"/>
              </a:rPr>
              <a:t>Nurses’ primary professional responsibility is to people requiring nursing care and services now or in the future, whether individuals, families, communities or populations </a:t>
            </a:r>
          </a:p>
          <a:p>
            <a:pPr algn="just">
              <a:lnSpc>
                <a:spcPct val="150000"/>
              </a:lnSpc>
            </a:pPr>
            <a:r>
              <a:rPr lang="en-US" sz="3200" dirty="0">
                <a:latin typeface="Times New Roman" panose="02020603050405020304" pitchFamily="18" charset="0"/>
                <a:cs typeface="Times New Roman" panose="02020603050405020304" pitchFamily="18" charset="0"/>
              </a:rPr>
              <a:t>Nurses promote an environment in which the human rights, values, customs, religious and spiritual beliefs of the individual, families and communities are acknowledged and respected by everyone. </a:t>
            </a:r>
          </a:p>
        </p:txBody>
      </p:sp>
      <p:sp>
        <p:nvSpPr>
          <p:cNvPr id="4" name="Date Placeholder 3">
            <a:extLst>
              <a:ext uri="{FF2B5EF4-FFF2-40B4-BE49-F238E27FC236}">
                <a16:creationId xmlns:a16="http://schemas.microsoft.com/office/drawing/2014/main" id="{4CAA7915-88D6-E2C9-3170-27F34D6E11CF}"/>
              </a:ext>
            </a:extLst>
          </p:cNvPr>
          <p:cNvSpPr>
            <a:spLocks noGrp="1"/>
          </p:cNvSpPr>
          <p:nvPr>
            <p:ph type="dt" sz="half" idx="10"/>
          </p:nvPr>
        </p:nvSpPr>
        <p:spPr/>
        <p:txBody>
          <a:bodyPr/>
          <a:lstStyle/>
          <a:p>
            <a:fld id="{207E444B-86EC-42BE-800E-D31E47095C43}" type="datetime1">
              <a:rPr lang="en-US" smtClean="0"/>
              <a:t>6/11/2023</a:t>
            </a:fld>
            <a:endParaRPr lang="en-US"/>
          </a:p>
        </p:txBody>
      </p:sp>
      <p:sp>
        <p:nvSpPr>
          <p:cNvPr id="5" name="Footer Placeholder 4">
            <a:extLst>
              <a:ext uri="{FF2B5EF4-FFF2-40B4-BE49-F238E27FC236}">
                <a16:creationId xmlns:a16="http://schemas.microsoft.com/office/drawing/2014/main" id="{BC5CF79E-C598-B707-088E-6403F2669E03}"/>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03025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6A9F1-61B2-60DF-F5C5-A4ACA54CFEF7}"/>
              </a:ext>
            </a:extLst>
          </p:cNvPr>
          <p:cNvSpPr>
            <a:spLocks noGrp="1"/>
          </p:cNvSpPr>
          <p:nvPr>
            <p:ph idx="1"/>
          </p:nvPr>
        </p:nvSpPr>
        <p:spPr>
          <a:xfrm>
            <a:off x="838200" y="1017142"/>
            <a:ext cx="10515600" cy="5159821"/>
          </a:xfrm>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ensure that the individual and family receive understandable, accurate, sufficient and timely information in a manner appropriate to the patient’s culture, linguistic, cognitive and physical needs, and psychological state on which to base consent for care and related treatment.</a:t>
            </a:r>
          </a:p>
        </p:txBody>
      </p:sp>
      <p:sp>
        <p:nvSpPr>
          <p:cNvPr id="2" name="Date Placeholder 1">
            <a:extLst>
              <a:ext uri="{FF2B5EF4-FFF2-40B4-BE49-F238E27FC236}">
                <a16:creationId xmlns:a16="http://schemas.microsoft.com/office/drawing/2014/main" id="{052D6BD7-2659-6EDB-528A-C5A6A45E3916}"/>
              </a:ext>
            </a:extLst>
          </p:cNvPr>
          <p:cNvSpPr>
            <a:spLocks noGrp="1"/>
          </p:cNvSpPr>
          <p:nvPr>
            <p:ph type="dt" sz="half" idx="10"/>
          </p:nvPr>
        </p:nvSpPr>
        <p:spPr/>
        <p:txBody>
          <a:bodyPr/>
          <a:lstStyle/>
          <a:p>
            <a:fld id="{1B4B0831-29EC-45D1-A337-3015EDFEB865}" type="datetime1">
              <a:rPr lang="en-US" smtClean="0"/>
              <a:t>6/11/2023</a:t>
            </a:fld>
            <a:endParaRPr lang="en-US"/>
          </a:p>
        </p:txBody>
      </p:sp>
      <p:sp>
        <p:nvSpPr>
          <p:cNvPr id="4" name="Footer Placeholder 3">
            <a:extLst>
              <a:ext uri="{FF2B5EF4-FFF2-40B4-BE49-F238E27FC236}">
                <a16:creationId xmlns:a16="http://schemas.microsoft.com/office/drawing/2014/main" id="{1E24596F-0153-A8B4-FFC9-45C1B40E1478}"/>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588663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DBF12-8C43-7DDC-1653-8E5FEB1C49E7}"/>
              </a:ext>
            </a:extLst>
          </p:cNvPr>
          <p:cNvSpPr>
            <a:spLocks noGrp="1"/>
          </p:cNvSpPr>
          <p:nvPr>
            <p:ph idx="1"/>
          </p:nvPr>
        </p:nvSpPr>
        <p:spPr>
          <a:xfrm>
            <a:off x="838200" y="657546"/>
            <a:ext cx="10515600" cy="5519417"/>
          </a:xfrm>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hold in confidence personal information and respect the privacy, confidentiality and interests of patients in the lawful collection, use, access, transmission, storage and disclosure of personal information.</a:t>
            </a:r>
          </a:p>
          <a:p>
            <a:pPr algn="just">
              <a:lnSpc>
                <a:spcPct val="150000"/>
              </a:lnSpc>
            </a:pPr>
            <a:r>
              <a:rPr lang="en-US" sz="3200" dirty="0">
                <a:latin typeface="Times New Roman" panose="02020603050405020304" pitchFamily="18" charset="0"/>
                <a:cs typeface="Times New Roman" panose="02020603050405020304" pitchFamily="18" charset="0"/>
              </a:rPr>
              <a:t>Nurses advocate for equity and social justice in resource allocation, access to health care and other social and economic services. </a:t>
            </a:r>
          </a:p>
        </p:txBody>
      </p:sp>
      <p:sp>
        <p:nvSpPr>
          <p:cNvPr id="2" name="Date Placeholder 1">
            <a:extLst>
              <a:ext uri="{FF2B5EF4-FFF2-40B4-BE49-F238E27FC236}">
                <a16:creationId xmlns:a16="http://schemas.microsoft.com/office/drawing/2014/main" id="{CBA0B613-1771-78A5-10F3-DA7648E2D6D3}"/>
              </a:ext>
            </a:extLst>
          </p:cNvPr>
          <p:cNvSpPr>
            <a:spLocks noGrp="1"/>
          </p:cNvSpPr>
          <p:nvPr>
            <p:ph type="dt" sz="half" idx="10"/>
          </p:nvPr>
        </p:nvSpPr>
        <p:spPr/>
        <p:txBody>
          <a:bodyPr/>
          <a:lstStyle/>
          <a:p>
            <a:fld id="{9E83AA84-6443-4434-A512-399D1E7F6BF8}" type="datetime1">
              <a:rPr lang="en-US" smtClean="0"/>
              <a:t>6/11/2023</a:t>
            </a:fld>
            <a:endParaRPr lang="en-US"/>
          </a:p>
        </p:txBody>
      </p:sp>
      <p:sp>
        <p:nvSpPr>
          <p:cNvPr id="4" name="Footer Placeholder 3">
            <a:extLst>
              <a:ext uri="{FF2B5EF4-FFF2-40B4-BE49-F238E27FC236}">
                <a16:creationId xmlns:a16="http://schemas.microsoft.com/office/drawing/2014/main" id="{DF1FB0A8-FEF4-DF4F-5418-F788C82F788B}"/>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60691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278A-778D-3CCB-8F5B-BA389B350C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585C4A-164F-E68C-93B7-C5A771EDD8C6}"/>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demonstrate professional values such as respect, justice, responsiveness, caring, compassion, empathy, trustworthiness and integrity. They support and respect the dignity and universal rights of all people, including patients, colleagues and families</a:t>
            </a:r>
          </a:p>
        </p:txBody>
      </p:sp>
      <p:sp>
        <p:nvSpPr>
          <p:cNvPr id="4" name="Date Placeholder 3">
            <a:extLst>
              <a:ext uri="{FF2B5EF4-FFF2-40B4-BE49-F238E27FC236}">
                <a16:creationId xmlns:a16="http://schemas.microsoft.com/office/drawing/2014/main" id="{24E30733-BA07-F023-CC3D-61B291B21E88}"/>
              </a:ext>
            </a:extLst>
          </p:cNvPr>
          <p:cNvSpPr>
            <a:spLocks noGrp="1"/>
          </p:cNvSpPr>
          <p:nvPr>
            <p:ph type="dt" sz="half" idx="10"/>
          </p:nvPr>
        </p:nvSpPr>
        <p:spPr/>
        <p:txBody>
          <a:bodyPr/>
          <a:lstStyle/>
          <a:p>
            <a:fld id="{302B0431-2C44-41E9-BFB0-48D7685B22F0}" type="datetime1">
              <a:rPr lang="en-US" smtClean="0"/>
              <a:t>6/11/2023</a:t>
            </a:fld>
            <a:endParaRPr lang="en-US"/>
          </a:p>
        </p:txBody>
      </p:sp>
      <p:sp>
        <p:nvSpPr>
          <p:cNvPr id="5" name="Footer Placeholder 4">
            <a:extLst>
              <a:ext uri="{FF2B5EF4-FFF2-40B4-BE49-F238E27FC236}">
                <a16:creationId xmlns:a16="http://schemas.microsoft.com/office/drawing/2014/main" id="{08EADAA7-6B95-8543-2A8F-F8E6B88D974A}"/>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083384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B260-490E-5C0A-2579-FBED884EC854}"/>
              </a:ext>
            </a:extLst>
          </p:cNvPr>
          <p:cNvSpPr>
            <a:spLocks noGrp="1"/>
          </p:cNvSpPr>
          <p:nvPr>
            <p:ph type="title"/>
          </p:nvPr>
        </p:nvSpPr>
        <p:spPr>
          <a:xfrm>
            <a:off x="838200" y="365126"/>
            <a:ext cx="10515600" cy="775306"/>
          </a:xfrm>
        </p:spPr>
        <p:txBody>
          <a:bodyPr/>
          <a:lstStyle/>
          <a:p>
            <a:r>
              <a:rPr lang="en-US" dirty="0">
                <a:latin typeface="Times New Roman" panose="02020603050405020304" pitchFamily="18" charset="0"/>
                <a:cs typeface="Times New Roman" panose="02020603050405020304" pitchFamily="18" charset="0"/>
              </a:rPr>
              <a:t>2. Nurses and Practice</a:t>
            </a:r>
          </a:p>
        </p:txBody>
      </p:sp>
      <p:sp>
        <p:nvSpPr>
          <p:cNvPr id="3" name="Content Placeholder 2">
            <a:extLst>
              <a:ext uri="{FF2B5EF4-FFF2-40B4-BE49-F238E27FC236}">
                <a16:creationId xmlns:a16="http://schemas.microsoft.com/office/drawing/2014/main" id="{46375CF6-FBE6-EAD9-C3F8-2D2F71E483EF}"/>
              </a:ext>
            </a:extLst>
          </p:cNvPr>
          <p:cNvSpPr>
            <a:spLocks noGrp="1"/>
          </p:cNvSpPr>
          <p:nvPr>
            <p:ph idx="1"/>
          </p:nvPr>
        </p:nvSpPr>
        <p:spPr>
          <a:xfrm>
            <a:off x="838200" y="1243173"/>
            <a:ext cx="10515600" cy="5322014"/>
          </a:xfrm>
        </p:spPr>
        <p:txBody>
          <a:bodyPr>
            <a:no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carry personal responsibility and accountability for ethical nursing practice, and for maintaining competence by engaging in continuous professional development and lifelong learning.</a:t>
            </a:r>
          </a:p>
          <a:p>
            <a:pPr algn="just">
              <a:lnSpc>
                <a:spcPct val="150000"/>
              </a:lnSpc>
            </a:pPr>
            <a:r>
              <a:rPr lang="en-US" sz="3200" dirty="0">
                <a:latin typeface="Times New Roman" panose="02020603050405020304" pitchFamily="18" charset="0"/>
                <a:cs typeface="Times New Roman" panose="02020603050405020304" pitchFamily="18" charset="0"/>
              </a:rPr>
              <a:t>Nurses maintain fitness to practice so as not to compromise their ability to provide quality, safe care. </a:t>
            </a:r>
          </a:p>
        </p:txBody>
      </p:sp>
      <p:sp>
        <p:nvSpPr>
          <p:cNvPr id="4" name="Date Placeholder 3">
            <a:extLst>
              <a:ext uri="{FF2B5EF4-FFF2-40B4-BE49-F238E27FC236}">
                <a16:creationId xmlns:a16="http://schemas.microsoft.com/office/drawing/2014/main" id="{3A588B03-594A-6E6A-D83B-C6CE722CBD1A}"/>
              </a:ext>
            </a:extLst>
          </p:cNvPr>
          <p:cNvSpPr>
            <a:spLocks noGrp="1"/>
          </p:cNvSpPr>
          <p:nvPr>
            <p:ph type="dt" sz="half" idx="10"/>
          </p:nvPr>
        </p:nvSpPr>
        <p:spPr/>
        <p:txBody>
          <a:bodyPr/>
          <a:lstStyle/>
          <a:p>
            <a:fld id="{B564D111-A558-4D71-85C2-5ED99E0E831D}" type="datetime1">
              <a:rPr lang="en-US" smtClean="0"/>
              <a:t>6/11/2023</a:t>
            </a:fld>
            <a:endParaRPr lang="en-US"/>
          </a:p>
        </p:txBody>
      </p:sp>
      <p:sp>
        <p:nvSpPr>
          <p:cNvPr id="5" name="Footer Placeholder 4">
            <a:extLst>
              <a:ext uri="{FF2B5EF4-FFF2-40B4-BE49-F238E27FC236}">
                <a16:creationId xmlns:a16="http://schemas.microsoft.com/office/drawing/2014/main" id="{7DA85BB8-4935-FC47-34E3-32A0D1E2A98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360173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114E14-BDD9-CE44-7FAD-020B77FD0FD0}"/>
              </a:ext>
            </a:extLst>
          </p:cNvPr>
          <p:cNvSpPr>
            <a:spLocks noGrp="1"/>
          </p:cNvSpPr>
          <p:nvPr>
            <p:ph idx="1"/>
          </p:nvPr>
        </p:nvSpPr>
        <p:spPr>
          <a:xfrm>
            <a:off x="838200" y="636998"/>
            <a:ext cx="10515600" cy="5539965"/>
          </a:xfrm>
        </p:spPr>
        <p:txBody>
          <a:bodyPr>
            <a:no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practice within the limits of their individual competence and regulated or authorized scope of practice and use professional judgement when accepting and delegating responsibility.</a:t>
            </a:r>
          </a:p>
          <a:p>
            <a:pPr algn="just">
              <a:lnSpc>
                <a:spcPct val="150000"/>
              </a:lnSpc>
            </a:pPr>
            <a:r>
              <a:rPr lang="en-US" sz="3200" dirty="0">
                <a:latin typeface="Times New Roman" panose="02020603050405020304" pitchFamily="18" charset="0"/>
                <a:cs typeface="Times New Roman" panose="02020603050405020304" pitchFamily="18" charset="0"/>
              </a:rPr>
              <a:t>Nurses take appropriate actions to safeguard individuals, families, communities and populations when their health is endangered by a co-worker, any other person, policy, practice or misuse of technology. </a:t>
            </a:r>
          </a:p>
          <a:p>
            <a:pPr algn="just">
              <a:lnSpc>
                <a:spcPct val="150000"/>
              </a:lnSpc>
            </a:pPr>
            <a:endParaRPr lang="en-US" sz="32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87D1767-7441-A0DA-0C09-7FE3826BE8D4}"/>
              </a:ext>
            </a:extLst>
          </p:cNvPr>
          <p:cNvSpPr>
            <a:spLocks noGrp="1"/>
          </p:cNvSpPr>
          <p:nvPr>
            <p:ph type="dt" sz="half" idx="10"/>
          </p:nvPr>
        </p:nvSpPr>
        <p:spPr/>
        <p:txBody>
          <a:bodyPr/>
          <a:lstStyle/>
          <a:p>
            <a:fld id="{924D4916-1573-45E1-9EAA-447E0DA798AC}" type="datetime1">
              <a:rPr lang="en-US" smtClean="0"/>
              <a:t>6/11/2023</a:t>
            </a:fld>
            <a:endParaRPr lang="en-US"/>
          </a:p>
        </p:txBody>
      </p:sp>
      <p:sp>
        <p:nvSpPr>
          <p:cNvPr id="4" name="Footer Placeholder 3">
            <a:extLst>
              <a:ext uri="{FF2B5EF4-FFF2-40B4-BE49-F238E27FC236}">
                <a16:creationId xmlns:a16="http://schemas.microsoft.com/office/drawing/2014/main" id="{C12D59E1-58D2-E795-346F-6523D7D5BBE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00325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CFB5-D3DD-422C-1C28-6BCF659F52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39E53F-50FB-99B0-C55E-8010688B44F3}"/>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are active participants in the promotion of patient safety. They promote ethical conduct when errors or near misses occur, speak up when patient safety is threatened, advocate for transparency, and work with others to reduce the potential of errors.</a:t>
            </a:r>
          </a:p>
        </p:txBody>
      </p:sp>
      <p:sp>
        <p:nvSpPr>
          <p:cNvPr id="4" name="Date Placeholder 3">
            <a:extLst>
              <a:ext uri="{FF2B5EF4-FFF2-40B4-BE49-F238E27FC236}">
                <a16:creationId xmlns:a16="http://schemas.microsoft.com/office/drawing/2014/main" id="{19429380-8C5E-197D-B9F9-7D9A21FDFF84}"/>
              </a:ext>
            </a:extLst>
          </p:cNvPr>
          <p:cNvSpPr>
            <a:spLocks noGrp="1"/>
          </p:cNvSpPr>
          <p:nvPr>
            <p:ph type="dt" sz="half" idx="10"/>
          </p:nvPr>
        </p:nvSpPr>
        <p:spPr/>
        <p:txBody>
          <a:bodyPr/>
          <a:lstStyle/>
          <a:p>
            <a:fld id="{000A6209-9EDA-4BBC-ACBB-5EFDD26970C9}" type="datetime1">
              <a:rPr lang="en-US" smtClean="0"/>
              <a:t>6/11/2023</a:t>
            </a:fld>
            <a:endParaRPr lang="en-US"/>
          </a:p>
        </p:txBody>
      </p:sp>
      <p:sp>
        <p:nvSpPr>
          <p:cNvPr id="5" name="Footer Placeholder 4">
            <a:extLst>
              <a:ext uri="{FF2B5EF4-FFF2-40B4-BE49-F238E27FC236}">
                <a16:creationId xmlns:a16="http://schemas.microsoft.com/office/drawing/2014/main" id="{90424291-FBC4-9DA8-0BEB-CA1C6A9F7B9E}"/>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13403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22482-7842-12FD-1578-1F0B1D636BAF}"/>
              </a:ext>
            </a:extLst>
          </p:cNvPr>
          <p:cNvSpPr>
            <a:spLocks noGrp="1"/>
          </p:cNvSpPr>
          <p:nvPr>
            <p:ph idx="1"/>
          </p:nvPr>
        </p:nvSpPr>
        <p:spPr>
          <a:xfrm>
            <a:off x="838200" y="698643"/>
            <a:ext cx="10515600" cy="5478320"/>
          </a:xfrm>
        </p:spPr>
        <p:txBody>
          <a:bodyPr>
            <a:normAutofit fontScale="92500" lnSpcReduction="20000"/>
          </a:bodyPr>
          <a:lstStyle/>
          <a:p>
            <a:pPr>
              <a:lnSpc>
                <a:spcPct val="150000"/>
              </a:lnSpc>
            </a:pPr>
            <a:r>
              <a:rPr lang="en-US" altLang="en-US" sz="3200" dirty="0">
                <a:latin typeface="Times New Roman" panose="02020603050405020304" pitchFamily="18" charset="0"/>
                <a:cs typeface="Times New Roman" panose="02020603050405020304" pitchFamily="18" charset="0"/>
              </a:rPr>
              <a:t>What values you hold about </a:t>
            </a:r>
            <a:r>
              <a:rPr lang="en-US" altLang="en-US" sz="3200" dirty="0">
                <a:solidFill>
                  <a:srgbClr val="FF0066"/>
                </a:solidFill>
                <a:latin typeface="Times New Roman" panose="02020603050405020304" pitchFamily="18" charset="0"/>
                <a:cs typeface="Times New Roman" panose="02020603050405020304" pitchFamily="18" charset="0"/>
              </a:rPr>
              <a:t>life</a:t>
            </a:r>
            <a:r>
              <a:rPr lang="en-US" altLang="en-US" sz="3200" dirty="0">
                <a:latin typeface="Times New Roman" panose="02020603050405020304" pitchFamily="18" charset="0"/>
                <a:cs typeface="Times New Roman" panose="02020603050405020304" pitchFamily="18" charset="0"/>
              </a:rPr>
              <a:t>, </a:t>
            </a:r>
            <a:r>
              <a:rPr lang="en-US" altLang="en-US" sz="3200" dirty="0">
                <a:solidFill>
                  <a:srgbClr val="FF0066"/>
                </a:solidFill>
                <a:latin typeface="Times New Roman" panose="02020603050405020304" pitchFamily="18" charset="0"/>
                <a:cs typeface="Times New Roman" panose="02020603050405020304" pitchFamily="18" charset="0"/>
              </a:rPr>
              <a:t>health</a:t>
            </a:r>
            <a:r>
              <a:rPr lang="en-US" altLang="en-US" sz="3200" dirty="0">
                <a:latin typeface="Times New Roman" panose="02020603050405020304" pitchFamily="18" charset="0"/>
                <a:cs typeface="Times New Roman" panose="02020603050405020304" pitchFamily="18" charset="0"/>
              </a:rPr>
              <a:t>, </a:t>
            </a:r>
            <a:r>
              <a:rPr lang="en-US" altLang="en-US" sz="3200" dirty="0">
                <a:solidFill>
                  <a:srgbClr val="FF0066"/>
                </a:solidFill>
                <a:latin typeface="Times New Roman" panose="02020603050405020304" pitchFamily="18" charset="0"/>
                <a:cs typeface="Times New Roman" panose="02020603050405020304" pitchFamily="18" charset="0"/>
              </a:rPr>
              <a:t>illness</a:t>
            </a:r>
            <a:r>
              <a:rPr lang="en-US" altLang="en-US" sz="3200" dirty="0">
                <a:latin typeface="Times New Roman" panose="02020603050405020304" pitchFamily="18" charset="0"/>
                <a:cs typeface="Times New Roman" panose="02020603050405020304" pitchFamily="18" charset="0"/>
              </a:rPr>
              <a:t>, and </a:t>
            </a:r>
            <a:r>
              <a:rPr lang="en-US" altLang="en-US" sz="3200" dirty="0">
                <a:solidFill>
                  <a:srgbClr val="FF0066"/>
                </a:solidFill>
                <a:latin typeface="Times New Roman" panose="02020603050405020304" pitchFamily="18" charset="0"/>
                <a:cs typeface="Times New Roman" panose="02020603050405020304" pitchFamily="18" charset="0"/>
              </a:rPr>
              <a:t>death</a:t>
            </a:r>
            <a:r>
              <a:rPr lang="en-US" altLang="en-US" sz="3200" dirty="0">
                <a:latin typeface="Times New Roman" panose="02020603050405020304" pitchFamily="18" charset="0"/>
                <a:cs typeface="Times New Roman" panose="02020603050405020304" pitchFamily="18" charset="0"/>
              </a:rPr>
              <a:t>.</a:t>
            </a:r>
          </a:p>
          <a:p>
            <a:pPr>
              <a:lnSpc>
                <a:spcPct val="150000"/>
              </a:lnSpc>
            </a:pPr>
            <a:r>
              <a:rPr lang="en-US" altLang="en-US" sz="3200" dirty="0">
                <a:latin typeface="Times New Roman" panose="02020603050405020304" pitchFamily="18" charset="0"/>
                <a:cs typeface="Times New Roman" panose="02020603050405020304" pitchFamily="18" charset="0"/>
              </a:rPr>
              <a:t>How do your values influence the nursing care you provide?</a:t>
            </a:r>
          </a:p>
          <a:p>
            <a:pPr>
              <a:lnSpc>
                <a:spcPct val="150000"/>
              </a:lnSpc>
            </a:pPr>
            <a:r>
              <a:rPr lang="en-US" altLang="en-US" sz="3200" dirty="0">
                <a:latin typeface="Times New Roman" panose="02020603050405020304" pitchFamily="18" charset="0"/>
                <a:cs typeface="Times New Roman" panose="02020603050405020304" pitchFamily="18" charset="0"/>
              </a:rPr>
              <a:t>We should explore our own values and beliefs regarding such situations as the following:</a:t>
            </a:r>
          </a:p>
          <a:p>
            <a:pPr lvl="1">
              <a:lnSpc>
                <a:spcPct val="150000"/>
              </a:lnSpc>
            </a:pPr>
            <a:r>
              <a:rPr lang="en-US" altLang="en-US" sz="3200" dirty="0">
                <a:solidFill>
                  <a:srgbClr val="FF0066"/>
                </a:solidFill>
                <a:latin typeface="Times New Roman" panose="02020603050405020304" pitchFamily="18" charset="0"/>
                <a:cs typeface="Times New Roman" panose="02020603050405020304" pitchFamily="18" charset="0"/>
              </a:rPr>
              <a:t>An individual’s right to make decisions for self when conflicting with medical advice</a:t>
            </a:r>
          </a:p>
          <a:p>
            <a:pPr lvl="1">
              <a:lnSpc>
                <a:spcPct val="150000"/>
              </a:lnSpc>
            </a:pPr>
            <a:r>
              <a:rPr lang="en-US" altLang="en-US" sz="3200" dirty="0">
                <a:solidFill>
                  <a:srgbClr val="FF0066"/>
                </a:solidFill>
                <a:latin typeface="Times New Roman" panose="02020603050405020304" pitchFamily="18" charset="0"/>
                <a:cs typeface="Times New Roman" panose="02020603050405020304" pitchFamily="18" charset="0"/>
              </a:rPr>
              <a:t>Abortion</a:t>
            </a:r>
          </a:p>
          <a:p>
            <a:pPr lvl="1">
              <a:lnSpc>
                <a:spcPct val="150000"/>
              </a:lnSpc>
            </a:pPr>
            <a:r>
              <a:rPr lang="en-US" altLang="en-US" sz="3200" dirty="0">
                <a:solidFill>
                  <a:srgbClr val="FF0066"/>
                </a:solidFill>
                <a:latin typeface="Times New Roman" panose="02020603050405020304" pitchFamily="18" charset="0"/>
                <a:cs typeface="Times New Roman" panose="02020603050405020304" pitchFamily="18" charset="0"/>
              </a:rPr>
              <a:t>End-of –life issues</a:t>
            </a:r>
          </a:p>
          <a:p>
            <a:pPr>
              <a:lnSpc>
                <a:spcPct val="150000"/>
              </a:lnSpc>
            </a:pPr>
            <a:endParaRPr lang="en-US" sz="32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C87C9B8-59C9-BA26-7F3F-BD04A6E4C1BE}"/>
              </a:ext>
            </a:extLst>
          </p:cNvPr>
          <p:cNvSpPr>
            <a:spLocks noGrp="1"/>
          </p:cNvSpPr>
          <p:nvPr>
            <p:ph type="dt" sz="half" idx="10"/>
          </p:nvPr>
        </p:nvSpPr>
        <p:spPr/>
        <p:txBody>
          <a:bodyPr/>
          <a:lstStyle/>
          <a:p>
            <a:fld id="{66113418-E91A-4D40-AFFA-2B348043E923}" type="datetime1">
              <a:rPr lang="en-US" smtClean="0"/>
              <a:t>6/11/2023</a:t>
            </a:fld>
            <a:endParaRPr lang="en-US"/>
          </a:p>
        </p:txBody>
      </p:sp>
      <p:sp>
        <p:nvSpPr>
          <p:cNvPr id="4" name="Footer Placeholder 3">
            <a:extLst>
              <a:ext uri="{FF2B5EF4-FFF2-40B4-BE49-F238E27FC236}">
                <a16:creationId xmlns:a16="http://schemas.microsoft.com/office/drawing/2014/main" id="{8A172232-5AE7-FCB8-77FE-F3E01421EDCD}"/>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703773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B7EF-9D57-C621-6D21-856E5085B48E}"/>
              </a:ext>
            </a:extLst>
          </p:cNvPr>
          <p:cNvSpPr>
            <a:spLocks noGrp="1"/>
          </p:cNvSpPr>
          <p:nvPr>
            <p:ph type="title"/>
          </p:nvPr>
        </p:nvSpPr>
        <p:spPr>
          <a:xfrm>
            <a:off x="838200" y="365125"/>
            <a:ext cx="10515600" cy="970515"/>
          </a:xfrm>
        </p:spPr>
        <p:txBody>
          <a:bodyPr/>
          <a:lstStyle/>
          <a:p>
            <a:r>
              <a:rPr lang="en-US" dirty="0">
                <a:latin typeface="Times New Roman" panose="02020603050405020304" pitchFamily="18" charset="0"/>
                <a:cs typeface="Times New Roman" panose="02020603050405020304" pitchFamily="18" charset="0"/>
              </a:rPr>
              <a:t>3. Nurses and the profession</a:t>
            </a:r>
          </a:p>
        </p:txBody>
      </p:sp>
      <p:sp>
        <p:nvSpPr>
          <p:cNvPr id="3" name="Content Placeholder 2">
            <a:extLst>
              <a:ext uri="{FF2B5EF4-FFF2-40B4-BE49-F238E27FC236}">
                <a16:creationId xmlns:a16="http://schemas.microsoft.com/office/drawing/2014/main" id="{70F97956-722C-4689-E7B9-76D24AA514A3}"/>
              </a:ext>
            </a:extLst>
          </p:cNvPr>
          <p:cNvSpPr>
            <a:spLocks noGrp="1"/>
          </p:cNvSpPr>
          <p:nvPr>
            <p:ph idx="1"/>
          </p:nvPr>
        </p:nvSpPr>
        <p:spPr>
          <a:xfrm>
            <a:off x="838200" y="1160980"/>
            <a:ext cx="10515600" cy="5455577"/>
          </a:xfrm>
        </p:spPr>
        <p:txBody>
          <a:bodyPr>
            <a:normAutofit fontScale="92500" lnSpcReduction="10000"/>
          </a:bodyPr>
          <a:lstStyle/>
          <a:p>
            <a:pPr algn="just">
              <a:lnSpc>
                <a:spcPct val="150000"/>
              </a:lnSpc>
            </a:pPr>
            <a:r>
              <a:rPr lang="en-US" sz="3200" dirty="0">
                <a:latin typeface="Times New Roman" panose="02020603050405020304" pitchFamily="18" charset="0"/>
                <a:cs typeface="Times New Roman" panose="02020603050405020304" pitchFamily="18" charset="0"/>
              </a:rPr>
              <a:t>Nurses assume the major leadership role in determining and implementing evidence-informed, acceptable standards of clinical nursing practice, management, research and education. </a:t>
            </a:r>
          </a:p>
          <a:p>
            <a:pPr algn="just">
              <a:lnSpc>
                <a:spcPct val="150000"/>
              </a:lnSpc>
            </a:pPr>
            <a:r>
              <a:rPr lang="en-US" sz="3200" dirty="0">
                <a:latin typeface="Times New Roman" panose="02020603050405020304" pitchFamily="18" charset="0"/>
                <a:cs typeface="Times New Roman" panose="02020603050405020304" pitchFamily="18" charset="0"/>
              </a:rPr>
              <a:t>Nurses and nursing scholars are active in expanding research-based, current professional knowledge that supports evidence-informed practice. </a:t>
            </a:r>
          </a:p>
          <a:p>
            <a:pPr algn="just">
              <a:lnSpc>
                <a:spcPct val="150000"/>
              </a:lnSpc>
            </a:pPr>
            <a:r>
              <a:rPr lang="en-US" sz="3200" dirty="0">
                <a:latin typeface="Times New Roman" panose="02020603050405020304" pitchFamily="18" charset="0"/>
                <a:cs typeface="Times New Roman" panose="02020603050405020304" pitchFamily="18" charset="0"/>
              </a:rPr>
              <a:t>Nurses are active in developing and sustaining a core of professional values.</a:t>
            </a:r>
          </a:p>
        </p:txBody>
      </p:sp>
      <p:sp>
        <p:nvSpPr>
          <p:cNvPr id="4" name="Date Placeholder 3">
            <a:extLst>
              <a:ext uri="{FF2B5EF4-FFF2-40B4-BE49-F238E27FC236}">
                <a16:creationId xmlns:a16="http://schemas.microsoft.com/office/drawing/2014/main" id="{430E6454-F654-9898-0E33-E14B21722CDC}"/>
              </a:ext>
            </a:extLst>
          </p:cNvPr>
          <p:cNvSpPr>
            <a:spLocks noGrp="1"/>
          </p:cNvSpPr>
          <p:nvPr>
            <p:ph type="dt" sz="half" idx="10"/>
          </p:nvPr>
        </p:nvSpPr>
        <p:spPr/>
        <p:txBody>
          <a:bodyPr/>
          <a:lstStyle/>
          <a:p>
            <a:fld id="{E12B46DA-4A7D-4336-8387-8665B3F89965}" type="datetime1">
              <a:rPr lang="en-US" smtClean="0"/>
              <a:t>6/11/2023</a:t>
            </a:fld>
            <a:endParaRPr lang="en-US"/>
          </a:p>
        </p:txBody>
      </p:sp>
      <p:sp>
        <p:nvSpPr>
          <p:cNvPr id="5" name="Footer Placeholder 4">
            <a:extLst>
              <a:ext uri="{FF2B5EF4-FFF2-40B4-BE49-F238E27FC236}">
                <a16:creationId xmlns:a16="http://schemas.microsoft.com/office/drawing/2014/main" id="{64DD2827-8D74-8497-95D6-05D227214A9F}"/>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706624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4AA2D-8BFA-CF16-627B-CBB75D9325FB}"/>
              </a:ext>
            </a:extLst>
          </p:cNvPr>
          <p:cNvSpPr>
            <a:spLocks noGrp="1"/>
          </p:cNvSpPr>
          <p:nvPr>
            <p:ph idx="1"/>
          </p:nvPr>
        </p:nvSpPr>
        <p:spPr>
          <a:xfrm>
            <a:off x="838200" y="380144"/>
            <a:ext cx="10515600" cy="6298057"/>
          </a:xfrm>
        </p:spPr>
        <p:txBody>
          <a:bodyPr>
            <a:normAutofit fontScale="92500" lnSpcReduction="10000"/>
          </a:bodyPr>
          <a:lstStyle/>
          <a:p>
            <a:pPr algn="just">
              <a:lnSpc>
                <a:spcPct val="150000"/>
              </a:lnSpc>
            </a:pPr>
            <a:r>
              <a:rPr lang="en-US" sz="3200" dirty="0">
                <a:latin typeface="Times New Roman" panose="02020603050405020304" pitchFamily="18" charset="0"/>
                <a:cs typeface="Times New Roman" panose="02020603050405020304" pitchFamily="18" charset="0"/>
              </a:rPr>
              <a:t>Nurses, through their professional organizations, participate in creating a positive and constructive practice environment where practice encompasses clinical care, education, research, management and leadership.</a:t>
            </a:r>
          </a:p>
          <a:p>
            <a:pPr algn="just">
              <a:lnSpc>
                <a:spcPct val="150000"/>
              </a:lnSpc>
            </a:pPr>
            <a:r>
              <a:rPr lang="en-US" sz="3200" dirty="0">
                <a:latin typeface="Times New Roman" panose="02020603050405020304" pitchFamily="18" charset="0"/>
                <a:cs typeface="Times New Roman" panose="02020603050405020304" pitchFamily="18" charset="0"/>
              </a:rPr>
              <a:t>Nurses prepare for and respond to emergencies, disasters, conflicts, epidemics, pandemics, social crises and conditions of scarce resources. The safety of those who receive care and services is a responsibility shared by individual nurses and the leaders of health systems and </a:t>
            </a:r>
            <a:r>
              <a:rPr lang="en-US" sz="3200" dirty="0" err="1">
                <a:latin typeface="Times New Roman" panose="02020603050405020304" pitchFamily="18" charset="0"/>
                <a:cs typeface="Times New Roman" panose="02020603050405020304" pitchFamily="18" charset="0"/>
              </a:rPr>
              <a:t>organisations</a:t>
            </a:r>
            <a:r>
              <a:rPr lang="en-US" sz="3200" dirty="0">
                <a:latin typeface="Times New Roman" panose="02020603050405020304" pitchFamily="18" charset="0"/>
                <a:cs typeface="Times New Roman" panose="02020603050405020304" pitchFamily="18" charset="0"/>
              </a:rPr>
              <a:t>. </a:t>
            </a:r>
          </a:p>
        </p:txBody>
      </p:sp>
      <p:sp>
        <p:nvSpPr>
          <p:cNvPr id="2" name="Date Placeholder 1">
            <a:extLst>
              <a:ext uri="{FF2B5EF4-FFF2-40B4-BE49-F238E27FC236}">
                <a16:creationId xmlns:a16="http://schemas.microsoft.com/office/drawing/2014/main" id="{E0ECD5F2-5E00-50C4-DB15-D3A123EB3301}"/>
              </a:ext>
            </a:extLst>
          </p:cNvPr>
          <p:cNvSpPr>
            <a:spLocks noGrp="1"/>
          </p:cNvSpPr>
          <p:nvPr>
            <p:ph type="dt" sz="half" idx="10"/>
          </p:nvPr>
        </p:nvSpPr>
        <p:spPr/>
        <p:txBody>
          <a:bodyPr/>
          <a:lstStyle/>
          <a:p>
            <a:fld id="{7F242B80-EBC0-4703-AC60-40059BAD74E7}" type="datetime1">
              <a:rPr lang="en-US" smtClean="0"/>
              <a:t>6/11/2023</a:t>
            </a:fld>
            <a:endParaRPr lang="en-US"/>
          </a:p>
        </p:txBody>
      </p:sp>
      <p:sp>
        <p:nvSpPr>
          <p:cNvPr id="4" name="Footer Placeholder 3">
            <a:extLst>
              <a:ext uri="{FF2B5EF4-FFF2-40B4-BE49-F238E27FC236}">
                <a16:creationId xmlns:a16="http://schemas.microsoft.com/office/drawing/2014/main" id="{20AF20A9-8C5D-451F-E3B7-D3D2F2D755F6}"/>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4027625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C9521-A439-4744-D7E9-EADBF2C0FB8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 Nurses and Global Health</a:t>
            </a:r>
          </a:p>
        </p:txBody>
      </p:sp>
      <p:sp>
        <p:nvSpPr>
          <p:cNvPr id="3" name="Content Placeholder 2">
            <a:extLst>
              <a:ext uri="{FF2B5EF4-FFF2-40B4-BE49-F238E27FC236}">
                <a16:creationId xmlns:a16="http://schemas.microsoft.com/office/drawing/2014/main" id="{2A2209C9-0EF7-259E-64A4-7C44050E3BDD}"/>
              </a:ext>
            </a:extLst>
          </p:cNvPr>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Nurses value health care as a human right, affirming the right to universal access to health care for all. </a:t>
            </a:r>
          </a:p>
          <a:p>
            <a:pPr algn="just">
              <a:lnSpc>
                <a:spcPct val="150000"/>
              </a:lnSpc>
            </a:pPr>
            <a:r>
              <a:rPr lang="en-US" dirty="0">
                <a:latin typeface="Times New Roman" panose="02020603050405020304" pitchFamily="18" charset="0"/>
                <a:cs typeface="Times New Roman" panose="02020603050405020304" pitchFamily="18" charset="0"/>
              </a:rPr>
              <a:t>Nurses uphold the dignity, freedom and worth of all human beings and oppose all forms of exploitation, such as human trafficking and child labor. </a:t>
            </a:r>
          </a:p>
          <a:p>
            <a:pPr algn="just">
              <a:lnSpc>
                <a:spcPct val="150000"/>
              </a:lnSpc>
            </a:pPr>
            <a:r>
              <a:rPr lang="en-US" dirty="0">
                <a:latin typeface="Times New Roman" panose="02020603050405020304" pitchFamily="18" charset="0"/>
                <a:cs typeface="Times New Roman" panose="02020603050405020304" pitchFamily="18" charset="0"/>
              </a:rPr>
              <a:t>Nurses lead or contribute to sound health policy development.</a:t>
            </a:r>
          </a:p>
        </p:txBody>
      </p:sp>
      <p:sp>
        <p:nvSpPr>
          <p:cNvPr id="4" name="Date Placeholder 3">
            <a:extLst>
              <a:ext uri="{FF2B5EF4-FFF2-40B4-BE49-F238E27FC236}">
                <a16:creationId xmlns:a16="http://schemas.microsoft.com/office/drawing/2014/main" id="{0CB953C7-70C6-E34D-83D0-C4FA8E0D9D9A}"/>
              </a:ext>
            </a:extLst>
          </p:cNvPr>
          <p:cNvSpPr>
            <a:spLocks noGrp="1"/>
          </p:cNvSpPr>
          <p:nvPr>
            <p:ph type="dt" sz="half" idx="10"/>
          </p:nvPr>
        </p:nvSpPr>
        <p:spPr/>
        <p:txBody>
          <a:bodyPr/>
          <a:lstStyle/>
          <a:p>
            <a:fld id="{070A38CA-2121-44BB-A515-0A2D0911AFF5}" type="datetime1">
              <a:rPr lang="en-US" smtClean="0"/>
              <a:t>6/11/2023</a:t>
            </a:fld>
            <a:endParaRPr lang="en-US"/>
          </a:p>
        </p:txBody>
      </p:sp>
      <p:sp>
        <p:nvSpPr>
          <p:cNvPr id="5" name="Footer Placeholder 4">
            <a:extLst>
              <a:ext uri="{FF2B5EF4-FFF2-40B4-BE49-F238E27FC236}">
                <a16:creationId xmlns:a16="http://schemas.microsoft.com/office/drawing/2014/main" id="{4D433C7D-CEBD-B333-6F7A-9D178D11149D}"/>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315710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97CC-8EA6-ECB3-F2D1-7218640174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552D34-C519-F3A4-4B2A-48C8B87E79E5}"/>
              </a:ext>
            </a:extLst>
          </p:cNvPr>
          <p:cNvSpPr>
            <a:spLocks noGrp="1"/>
          </p:cNvSpPr>
          <p:nvPr>
            <p:ph idx="1"/>
          </p:nvPr>
        </p:nvSpPr>
        <p:spPr/>
        <p:txBody>
          <a:bodyPr>
            <a:normAutofit/>
          </a:bodyPr>
          <a:lstStyle/>
          <a:p>
            <a:pPr algn="just">
              <a:lnSpc>
                <a:spcPct val="150000"/>
              </a:lnSpc>
            </a:pPr>
            <a:r>
              <a:rPr lang="en-US" sz="3200" dirty="0">
                <a:latin typeface="Times New Roman" panose="02020603050405020304" pitchFamily="18" charset="0"/>
                <a:cs typeface="Times New Roman" panose="02020603050405020304" pitchFamily="18" charset="0"/>
              </a:rPr>
              <a:t>Nurses collaborate across countries to develop and maintain global health and to ensure policies and principles for this. </a:t>
            </a:r>
          </a:p>
        </p:txBody>
      </p:sp>
      <p:sp>
        <p:nvSpPr>
          <p:cNvPr id="4" name="Date Placeholder 3">
            <a:extLst>
              <a:ext uri="{FF2B5EF4-FFF2-40B4-BE49-F238E27FC236}">
                <a16:creationId xmlns:a16="http://schemas.microsoft.com/office/drawing/2014/main" id="{C34409CF-7CD0-D87A-503C-1CBBB256851C}"/>
              </a:ext>
            </a:extLst>
          </p:cNvPr>
          <p:cNvSpPr>
            <a:spLocks noGrp="1"/>
          </p:cNvSpPr>
          <p:nvPr>
            <p:ph type="dt" sz="half" idx="10"/>
          </p:nvPr>
        </p:nvSpPr>
        <p:spPr/>
        <p:txBody>
          <a:bodyPr/>
          <a:lstStyle/>
          <a:p>
            <a:fld id="{70E3284F-9456-46DE-8B69-AC7EFC9FAC41}" type="datetime1">
              <a:rPr lang="en-US" smtClean="0"/>
              <a:t>6/11/2023</a:t>
            </a:fld>
            <a:endParaRPr lang="en-US"/>
          </a:p>
        </p:txBody>
      </p:sp>
      <p:sp>
        <p:nvSpPr>
          <p:cNvPr id="5" name="Footer Placeholder 4">
            <a:extLst>
              <a:ext uri="{FF2B5EF4-FFF2-40B4-BE49-F238E27FC236}">
                <a16:creationId xmlns:a16="http://schemas.microsoft.com/office/drawing/2014/main" id="{E22AF998-8A2C-F6C2-D983-EAF4B25AB18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46295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7AC8B-B398-BB3E-5A42-667DA1A8900B}"/>
              </a:ext>
            </a:extLst>
          </p:cNvPr>
          <p:cNvPicPr>
            <a:picLocks noChangeAspect="1"/>
          </p:cNvPicPr>
          <p:nvPr/>
        </p:nvPicPr>
        <p:blipFill>
          <a:blip r:embed="rId2"/>
          <a:stretch>
            <a:fillRect/>
          </a:stretch>
        </p:blipFill>
        <p:spPr>
          <a:xfrm>
            <a:off x="1674688" y="0"/>
            <a:ext cx="7376845" cy="6912377"/>
          </a:xfrm>
          <a:prstGeom prst="rect">
            <a:avLst/>
          </a:prstGeom>
        </p:spPr>
      </p:pic>
      <p:sp>
        <p:nvSpPr>
          <p:cNvPr id="2" name="Date Placeholder 1">
            <a:extLst>
              <a:ext uri="{FF2B5EF4-FFF2-40B4-BE49-F238E27FC236}">
                <a16:creationId xmlns:a16="http://schemas.microsoft.com/office/drawing/2014/main" id="{596DE47C-75A4-0FF8-2A95-614E316EA584}"/>
              </a:ext>
            </a:extLst>
          </p:cNvPr>
          <p:cNvSpPr>
            <a:spLocks noGrp="1"/>
          </p:cNvSpPr>
          <p:nvPr>
            <p:ph type="dt" sz="half" idx="10"/>
          </p:nvPr>
        </p:nvSpPr>
        <p:spPr/>
        <p:txBody>
          <a:bodyPr/>
          <a:lstStyle/>
          <a:p>
            <a:fld id="{312BA974-0E24-43A2-939D-36636AFC093F}" type="datetime1">
              <a:rPr lang="en-US" smtClean="0"/>
              <a:t>6/11/2023</a:t>
            </a:fld>
            <a:endParaRPr lang="en-US"/>
          </a:p>
        </p:txBody>
      </p:sp>
      <p:sp>
        <p:nvSpPr>
          <p:cNvPr id="3" name="Footer Placeholder 2">
            <a:extLst>
              <a:ext uri="{FF2B5EF4-FFF2-40B4-BE49-F238E27FC236}">
                <a16:creationId xmlns:a16="http://schemas.microsoft.com/office/drawing/2014/main" id="{3EC12ED4-6A94-DF10-FD1A-E5BA4136371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966783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7AEFF-774F-2A0F-445A-86426F920C0D}"/>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Ethical Principle</a:t>
            </a:r>
          </a:p>
        </p:txBody>
      </p:sp>
      <p:sp>
        <p:nvSpPr>
          <p:cNvPr id="3" name="Content Placeholder 2">
            <a:extLst>
              <a:ext uri="{FF2B5EF4-FFF2-40B4-BE49-F238E27FC236}">
                <a16:creationId xmlns:a16="http://schemas.microsoft.com/office/drawing/2014/main" id="{9CBF9560-D5CE-8898-C3B2-21D40B7ABCBE}"/>
              </a:ext>
            </a:extLst>
          </p:cNvPr>
          <p:cNvSpPr>
            <a:spLocks noGrp="1"/>
          </p:cNvSpPr>
          <p:nvPr>
            <p:ph idx="1"/>
          </p:nvPr>
        </p:nvSpPr>
        <p:spPr/>
        <p:txBody>
          <a:bodyPr>
            <a:normAutofit lnSpcReduction="10000"/>
          </a:bodyPr>
          <a:lstStyle/>
          <a:p>
            <a:pPr>
              <a:lnSpc>
                <a:spcPct val="150000"/>
              </a:lnSpc>
            </a:pPr>
            <a:r>
              <a:rPr lang="en-US" altLang="en-US" sz="3200" dirty="0">
                <a:latin typeface="Times New Roman" panose="02020603050405020304" pitchFamily="18" charset="0"/>
                <a:cs typeface="Times New Roman" panose="02020603050405020304" pitchFamily="18" charset="0"/>
              </a:rPr>
              <a:t>Are statements about broad, general philosophic concepts such as autonomy and justice.</a:t>
            </a:r>
          </a:p>
          <a:p>
            <a:pPr>
              <a:lnSpc>
                <a:spcPct val="150000"/>
              </a:lnSpc>
            </a:pPr>
            <a:r>
              <a:rPr lang="en-US" altLang="en-US" sz="3200" dirty="0">
                <a:latin typeface="Times New Roman" panose="02020603050405020304" pitchFamily="18" charset="0"/>
                <a:cs typeface="Times New Roman" panose="02020603050405020304" pitchFamily="18" charset="0"/>
              </a:rPr>
              <a:t>They provide the foundation for moral values, which are specific prescriptions for actions (e.g. “people should not lie” (rule) is based on the moral principle of respect of autonomy for people.</a:t>
            </a:r>
          </a:p>
          <a:p>
            <a:pPr>
              <a:lnSpc>
                <a:spcPct val="150000"/>
              </a:lnSpc>
            </a:pPr>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8A60D83-312A-4C73-E775-B8FB53B512D7}"/>
              </a:ext>
            </a:extLst>
          </p:cNvPr>
          <p:cNvSpPr>
            <a:spLocks noGrp="1"/>
          </p:cNvSpPr>
          <p:nvPr>
            <p:ph type="dt" sz="half" idx="10"/>
          </p:nvPr>
        </p:nvSpPr>
        <p:spPr/>
        <p:txBody>
          <a:bodyPr/>
          <a:lstStyle/>
          <a:p>
            <a:fld id="{F3163EE1-EA10-4112-89D4-667E7625AC58}" type="datetime1">
              <a:rPr lang="en-US" smtClean="0"/>
              <a:t>6/11/2023</a:t>
            </a:fld>
            <a:endParaRPr lang="en-US"/>
          </a:p>
        </p:txBody>
      </p:sp>
      <p:sp>
        <p:nvSpPr>
          <p:cNvPr id="5" name="Footer Placeholder 4">
            <a:extLst>
              <a:ext uri="{FF2B5EF4-FFF2-40B4-BE49-F238E27FC236}">
                <a16:creationId xmlns:a16="http://schemas.microsoft.com/office/drawing/2014/main" id="{34CB609B-7C2C-1051-EA44-FCD11D4053E9}"/>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191323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B342-ACCD-17C4-F032-FA9C940DE19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Autonomy</a:t>
            </a:r>
          </a:p>
        </p:txBody>
      </p:sp>
      <p:sp>
        <p:nvSpPr>
          <p:cNvPr id="3" name="Content Placeholder 2">
            <a:extLst>
              <a:ext uri="{FF2B5EF4-FFF2-40B4-BE49-F238E27FC236}">
                <a16:creationId xmlns:a16="http://schemas.microsoft.com/office/drawing/2014/main" id="{46A1C66D-EF3F-017E-7999-EECBB0456281}"/>
              </a:ext>
            </a:extLst>
          </p:cNvPr>
          <p:cNvSpPr>
            <a:spLocks noGrp="1"/>
          </p:cNvSpPr>
          <p:nvPr>
            <p:ph idx="1"/>
          </p:nvPr>
        </p:nvSpPr>
        <p:spPr>
          <a:xfrm>
            <a:off x="410967" y="1387012"/>
            <a:ext cx="11414588" cy="5393932"/>
          </a:xfrm>
        </p:spPr>
        <p:txBody>
          <a:bodyPr>
            <a:normAutofit fontScale="85000" lnSpcReduction="10000"/>
          </a:bodyPr>
          <a:lstStyle/>
          <a:p>
            <a:pPr marL="609600" indent="-609600">
              <a:lnSpc>
                <a:spcPct val="150000"/>
              </a:lnSpc>
            </a:pPr>
            <a:r>
              <a:rPr lang="en-US" altLang="en-US" sz="3200" dirty="0">
                <a:latin typeface="Times New Roman" panose="02020603050405020304" pitchFamily="18" charset="0"/>
                <a:cs typeface="Times New Roman" panose="02020603050405020304" pitchFamily="18" charset="0"/>
              </a:rPr>
              <a:t>Involves the right of self-determination, right to full disclosure, independence, and freedom. </a:t>
            </a:r>
          </a:p>
          <a:p>
            <a:pPr marL="609600" indent="-609600">
              <a:lnSpc>
                <a:spcPct val="150000"/>
              </a:lnSpc>
            </a:pPr>
            <a:r>
              <a:rPr lang="en-US" altLang="en-US" sz="3200" dirty="0">
                <a:latin typeface="Times New Roman" panose="02020603050405020304" pitchFamily="18" charset="0"/>
                <a:cs typeface="Times New Roman" panose="02020603050405020304" pitchFamily="18" charset="0"/>
              </a:rPr>
              <a:t>It refers to the right to make one’s own decisions</a:t>
            </a:r>
          </a:p>
          <a:p>
            <a:pPr marL="609600" indent="-609600">
              <a:lnSpc>
                <a:spcPct val="150000"/>
              </a:lnSpc>
            </a:pPr>
            <a:r>
              <a:rPr lang="en-US" altLang="en-US" sz="3200" dirty="0">
                <a:latin typeface="Times New Roman" panose="02020603050405020304" pitchFamily="18" charset="0"/>
                <a:cs typeface="Times New Roman" panose="02020603050405020304" pitchFamily="18" charset="0"/>
              </a:rPr>
              <a:t>Respect for autonomy means that nurses recognize the individual’s uniqueness, the right to be what that person is, and the right to choose personal goals</a:t>
            </a:r>
          </a:p>
          <a:p>
            <a:pPr marL="609600" indent="-609600">
              <a:lnSpc>
                <a:spcPct val="150000"/>
              </a:lnSpc>
            </a:pPr>
            <a:r>
              <a:rPr lang="en-US" altLang="en-US" sz="3200" dirty="0">
                <a:latin typeface="Times New Roman" panose="02020603050405020304" pitchFamily="18" charset="0"/>
                <a:cs typeface="Times New Roman" panose="02020603050405020304" pitchFamily="18" charset="0"/>
              </a:rPr>
              <a:t>Nurses who follow the principle of autonomy respect a client's right to make decisions even when those choices seem not to be in the client’s best interest</a:t>
            </a:r>
          </a:p>
          <a:p>
            <a:pPr>
              <a:lnSpc>
                <a:spcPct val="150000"/>
              </a:lnSpc>
            </a:pPr>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1779DDC-BFB8-DCFB-9790-649BCDCD9EA1}"/>
              </a:ext>
            </a:extLst>
          </p:cNvPr>
          <p:cNvSpPr>
            <a:spLocks noGrp="1"/>
          </p:cNvSpPr>
          <p:nvPr>
            <p:ph type="dt" sz="half" idx="10"/>
          </p:nvPr>
        </p:nvSpPr>
        <p:spPr/>
        <p:txBody>
          <a:bodyPr/>
          <a:lstStyle/>
          <a:p>
            <a:fld id="{14F4578F-7B72-4377-9CF0-C23A3A6B1EBD}" type="datetime1">
              <a:rPr lang="en-US" smtClean="0"/>
              <a:t>6/11/2023</a:t>
            </a:fld>
            <a:endParaRPr lang="en-US"/>
          </a:p>
        </p:txBody>
      </p:sp>
      <p:sp>
        <p:nvSpPr>
          <p:cNvPr id="5" name="Footer Placeholder 4">
            <a:extLst>
              <a:ext uri="{FF2B5EF4-FFF2-40B4-BE49-F238E27FC236}">
                <a16:creationId xmlns:a16="http://schemas.microsoft.com/office/drawing/2014/main" id="{C28E1A28-0148-231B-2777-2D39C3A0FB8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641719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040AB-FF7B-5138-FE95-E269F0FC71DB}"/>
              </a:ext>
            </a:extLst>
          </p:cNvPr>
          <p:cNvSpPr>
            <a:spLocks noGrp="1"/>
          </p:cNvSpPr>
          <p:nvPr>
            <p:ph idx="1"/>
          </p:nvPr>
        </p:nvSpPr>
        <p:spPr>
          <a:xfrm>
            <a:off x="283395" y="821933"/>
            <a:ext cx="11275031" cy="5198722"/>
          </a:xfrm>
        </p:spPr>
        <p:txBody>
          <a:bodyPr>
            <a:noAutofit/>
          </a:bodyPr>
          <a:lstStyle/>
          <a:p>
            <a:pPr marL="609600" indent="-609600">
              <a:lnSpc>
                <a:spcPct val="150000"/>
              </a:lnSpc>
            </a:pPr>
            <a:r>
              <a:rPr lang="en-US" altLang="en-US" sz="3200" dirty="0">
                <a:latin typeface="Times New Roman" panose="02020603050405020304" pitchFamily="18" charset="0"/>
                <a:cs typeface="Times New Roman" panose="02020603050405020304" pitchFamily="18" charset="0"/>
              </a:rPr>
              <a:t>Respect for people also means treating others with consideration</a:t>
            </a:r>
          </a:p>
          <a:p>
            <a:pPr marL="609600" indent="-609600">
              <a:lnSpc>
                <a:spcPct val="150000"/>
              </a:lnSpc>
            </a:pPr>
            <a:r>
              <a:rPr lang="en-US" altLang="en-US" sz="3200" dirty="0">
                <a:latin typeface="Times New Roman" panose="02020603050405020304" pitchFamily="18" charset="0"/>
                <a:cs typeface="Times New Roman" panose="02020603050405020304" pitchFamily="18" charset="0"/>
              </a:rPr>
              <a:t>In the clinical setting, this principle is violated when a nurse disregards client's subjective accounts of their symptoms (e.g. pain)</a:t>
            </a:r>
          </a:p>
          <a:p>
            <a:pPr marL="609600" indent="-609600">
              <a:lnSpc>
                <a:spcPct val="150000"/>
              </a:lnSpc>
            </a:pPr>
            <a:r>
              <a:rPr lang="en-US" altLang="en-US" sz="3200" dirty="0">
                <a:latin typeface="Times New Roman" panose="02020603050405020304" pitchFamily="18" charset="0"/>
                <a:cs typeface="Times New Roman" panose="02020603050405020304" pitchFamily="18" charset="0"/>
              </a:rPr>
              <a:t>Patients should give informed consent before tests and procedures are carried out</a:t>
            </a:r>
          </a:p>
          <a:p>
            <a:pPr>
              <a:lnSpc>
                <a:spcPct val="150000"/>
              </a:lnSpc>
            </a:pPr>
            <a:endParaRPr lang="en-US" sz="32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A4FA640-850B-37B4-432B-25F484F431BB}"/>
              </a:ext>
            </a:extLst>
          </p:cNvPr>
          <p:cNvSpPr>
            <a:spLocks noGrp="1"/>
          </p:cNvSpPr>
          <p:nvPr>
            <p:ph type="dt" sz="half" idx="10"/>
          </p:nvPr>
        </p:nvSpPr>
        <p:spPr/>
        <p:txBody>
          <a:bodyPr/>
          <a:lstStyle/>
          <a:p>
            <a:fld id="{21528287-8AE8-465B-AC52-53ED30971F5C}" type="datetime1">
              <a:rPr lang="en-US" smtClean="0"/>
              <a:t>6/11/2023</a:t>
            </a:fld>
            <a:endParaRPr lang="en-US"/>
          </a:p>
        </p:txBody>
      </p:sp>
      <p:sp>
        <p:nvSpPr>
          <p:cNvPr id="4" name="Footer Placeholder 3">
            <a:extLst>
              <a:ext uri="{FF2B5EF4-FFF2-40B4-BE49-F238E27FC236}">
                <a16:creationId xmlns:a16="http://schemas.microsoft.com/office/drawing/2014/main" id="{FBD453C8-A1D8-D448-CB7F-15F1E443BC13}"/>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194139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2DA5-8390-27B1-A973-86EB7DD4E09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Beneficence</a:t>
            </a:r>
          </a:p>
        </p:txBody>
      </p:sp>
      <p:sp>
        <p:nvSpPr>
          <p:cNvPr id="3" name="Content Placeholder 2">
            <a:extLst>
              <a:ext uri="{FF2B5EF4-FFF2-40B4-BE49-F238E27FC236}">
                <a16:creationId xmlns:a16="http://schemas.microsoft.com/office/drawing/2014/main" id="{3FADB4C1-5B3F-6BB8-1266-42E88CD93C17}"/>
              </a:ext>
            </a:extLst>
          </p:cNvPr>
          <p:cNvSpPr>
            <a:spLocks noGrp="1"/>
          </p:cNvSpPr>
          <p:nvPr>
            <p:ph idx="1"/>
          </p:nvPr>
        </p:nvSpPr>
        <p:spPr>
          <a:xfrm>
            <a:off x="838200" y="1571946"/>
            <a:ext cx="10802420" cy="5095982"/>
          </a:xfrm>
        </p:spPr>
        <p:txBody>
          <a:bodyPr>
            <a:normAutofit fontScale="85000" lnSpcReduction="10000"/>
          </a:bodyPr>
          <a:lstStyle/>
          <a:p>
            <a:pPr marL="609600" indent="-609600" algn="just">
              <a:lnSpc>
                <a:spcPct val="150000"/>
              </a:lnSpc>
              <a:buFontTx/>
              <a:buNone/>
            </a:pPr>
            <a:r>
              <a:rPr lang="en-US" altLang="en-US" sz="3200" dirty="0">
                <a:latin typeface="Times New Roman" panose="02020603050405020304" pitchFamily="18" charset="0"/>
                <a:cs typeface="Times New Roman" panose="02020603050405020304" pitchFamily="18" charset="0"/>
              </a:rPr>
              <a:t>means “doing good”</a:t>
            </a:r>
          </a:p>
          <a:p>
            <a:pPr marL="609600" indent="-609600" algn="just">
              <a:lnSpc>
                <a:spcPct val="150000"/>
              </a:lnSpc>
            </a:pPr>
            <a:r>
              <a:rPr lang="en-US" altLang="en-US" sz="3200" dirty="0">
                <a:latin typeface="Times New Roman" panose="02020603050405020304" pitchFamily="18" charset="0"/>
                <a:cs typeface="Times New Roman" panose="02020603050405020304" pitchFamily="18" charset="0"/>
              </a:rPr>
              <a:t>Nurses should implement actions that benefit clients and their support persons.</a:t>
            </a:r>
          </a:p>
          <a:p>
            <a:pPr marL="609600" indent="-609600" algn="just">
              <a:lnSpc>
                <a:spcPct val="150000"/>
              </a:lnSpc>
            </a:pPr>
            <a:r>
              <a:rPr lang="en-US" sz="3200" b="0" i="0" dirty="0">
                <a:solidFill>
                  <a:srgbClr val="000000"/>
                </a:solidFill>
                <a:effectLst/>
                <a:latin typeface="Times New Roman" panose="02020603050405020304" pitchFamily="18" charset="0"/>
                <a:cs typeface="Times New Roman" panose="02020603050405020304" pitchFamily="18" charset="0"/>
              </a:rPr>
              <a:t>ensuring that the patient's best interest is considered, regardless of the nurse's personal opinion. </a:t>
            </a:r>
          </a:p>
          <a:p>
            <a:pPr marL="609600" indent="-609600" algn="just">
              <a:lnSpc>
                <a:spcPct val="150000"/>
              </a:lnSpc>
            </a:pPr>
            <a:r>
              <a:rPr lang="en-US" sz="3200" b="0" i="0" dirty="0">
                <a:solidFill>
                  <a:srgbClr val="000000"/>
                </a:solidFill>
                <a:effectLst/>
                <a:latin typeface="Times New Roman" panose="02020603050405020304" pitchFamily="18" charset="0"/>
                <a:cs typeface="Times New Roman" panose="02020603050405020304" pitchFamily="18" charset="0"/>
              </a:rPr>
              <a:t>Examples of beneficence in nursing include providing comfort to a dying patient or assisting with tasks a patient cannot perform independently.</a:t>
            </a:r>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707A4CC-687F-686D-82B8-7DEB45220A10}"/>
              </a:ext>
            </a:extLst>
          </p:cNvPr>
          <p:cNvSpPr>
            <a:spLocks noGrp="1"/>
          </p:cNvSpPr>
          <p:nvPr>
            <p:ph type="dt" sz="half" idx="10"/>
          </p:nvPr>
        </p:nvSpPr>
        <p:spPr/>
        <p:txBody>
          <a:bodyPr/>
          <a:lstStyle/>
          <a:p>
            <a:fld id="{5B8711A6-ADA6-46D5-943A-10E5FD5EC38A}" type="datetime1">
              <a:rPr lang="en-US" smtClean="0"/>
              <a:t>6/11/2023</a:t>
            </a:fld>
            <a:endParaRPr lang="en-US"/>
          </a:p>
        </p:txBody>
      </p:sp>
      <p:sp>
        <p:nvSpPr>
          <p:cNvPr id="5" name="Footer Placeholder 4">
            <a:extLst>
              <a:ext uri="{FF2B5EF4-FFF2-40B4-BE49-F238E27FC236}">
                <a16:creationId xmlns:a16="http://schemas.microsoft.com/office/drawing/2014/main" id="{16A48E4F-7CB0-6FC5-FF92-D0A6C1FB988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196366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F295-331E-2A40-179C-089A30B14EF5}"/>
              </a:ext>
            </a:extLst>
          </p:cNvPr>
          <p:cNvSpPr>
            <a:spLocks noGrp="1"/>
          </p:cNvSpPr>
          <p:nvPr>
            <p:ph type="title"/>
          </p:nvPr>
        </p:nvSpPr>
        <p:spPr>
          <a:xfrm>
            <a:off x="838200" y="365125"/>
            <a:ext cx="10515600" cy="1134901"/>
          </a:xfrm>
        </p:spPr>
        <p:txBody>
          <a:bodyPr>
            <a:noAutofit/>
          </a:bodyPr>
          <a:lstStyle/>
          <a:p>
            <a:r>
              <a:rPr lang="en-US" altLang="en-US" b="1" dirty="0">
                <a:latin typeface="Times New Roman" panose="02020603050405020304" pitchFamily="18" charset="0"/>
                <a:cs typeface="Times New Roman" panose="02020603050405020304" pitchFamily="18" charset="0"/>
              </a:rPr>
              <a:t>Nonmaleficence</a:t>
            </a:r>
            <a:br>
              <a:rPr lang="en-US" altLang="en-US" u="sng"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CCD915-8763-2B56-1989-2C468B62F78F}"/>
              </a:ext>
            </a:extLst>
          </p:cNvPr>
          <p:cNvSpPr>
            <a:spLocks noGrp="1"/>
          </p:cNvSpPr>
          <p:nvPr>
            <p:ph idx="1"/>
          </p:nvPr>
        </p:nvSpPr>
        <p:spPr>
          <a:xfrm>
            <a:off x="838200" y="1407560"/>
            <a:ext cx="10515600" cy="5085315"/>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Obligation to do no harm.</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The avoidance or minimization of harm. </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Nonmaleficence in nursing requires the provision of safe, effective, high-quality care. </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Examples of nonmaleficence in nursing include holding a medication due to adverse reactions or taking steps to ensure a safe work environment.</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9CC99BC-4537-FA25-D920-C63BCC78E7ED}"/>
              </a:ext>
            </a:extLst>
          </p:cNvPr>
          <p:cNvSpPr>
            <a:spLocks noGrp="1"/>
          </p:cNvSpPr>
          <p:nvPr>
            <p:ph type="dt" sz="half" idx="10"/>
          </p:nvPr>
        </p:nvSpPr>
        <p:spPr/>
        <p:txBody>
          <a:bodyPr/>
          <a:lstStyle/>
          <a:p>
            <a:fld id="{2E07A10F-0E05-41C0-B500-B2AA965E3A52}" type="datetime1">
              <a:rPr lang="en-US" smtClean="0"/>
              <a:t>6/11/2023</a:t>
            </a:fld>
            <a:endParaRPr lang="en-US"/>
          </a:p>
        </p:txBody>
      </p:sp>
      <p:sp>
        <p:nvSpPr>
          <p:cNvPr id="5" name="Footer Placeholder 4">
            <a:extLst>
              <a:ext uri="{FF2B5EF4-FFF2-40B4-BE49-F238E27FC236}">
                <a16:creationId xmlns:a16="http://schemas.microsoft.com/office/drawing/2014/main" id="{A1084F3D-BF36-C1E3-DD12-62EC80346E5B}"/>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14794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0B9B-9E2B-A83A-8FF9-23797861DB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FB2D0A-C7E7-180C-14BA-581B40BF213A}"/>
              </a:ext>
            </a:extLst>
          </p:cNvPr>
          <p:cNvSpPr>
            <a:spLocks noGrp="1"/>
          </p:cNvSpPr>
          <p:nvPr>
            <p:ph idx="1"/>
          </p:nvPr>
        </p:nvSpPr>
        <p:spPr/>
        <p:txBody>
          <a:bodyPr>
            <a:normAutofit/>
          </a:bodyPr>
          <a:lstStyle/>
          <a:p>
            <a:r>
              <a:rPr lang="en-US" altLang="en-US" sz="3200" dirty="0">
                <a:solidFill>
                  <a:srgbClr val="FF0066"/>
                </a:solidFill>
                <a:latin typeface="Times New Roman" panose="02020603050405020304" pitchFamily="18" charset="0"/>
                <a:cs typeface="Times New Roman" panose="02020603050405020304" pitchFamily="18" charset="0"/>
              </a:rPr>
              <a:t>Morals: </a:t>
            </a:r>
            <a:r>
              <a:rPr lang="en-US" altLang="en-US" sz="3200" dirty="0">
                <a:latin typeface="Times New Roman" panose="02020603050405020304" pitchFamily="18" charset="0"/>
                <a:cs typeface="Times New Roman" panose="02020603050405020304" pitchFamily="18" charset="0"/>
              </a:rPr>
              <a:t>Derived from the Latin “</a:t>
            </a:r>
            <a:r>
              <a:rPr lang="en-US" altLang="en-US" sz="3200" dirty="0">
                <a:solidFill>
                  <a:srgbClr val="FF0066"/>
                </a:solidFill>
                <a:latin typeface="Times New Roman" panose="02020603050405020304" pitchFamily="18" charset="0"/>
                <a:cs typeface="Times New Roman" panose="02020603050405020304" pitchFamily="18" charset="0"/>
              </a:rPr>
              <a:t>mores</a:t>
            </a:r>
            <a:r>
              <a:rPr lang="en-US" altLang="en-US" sz="3200" dirty="0">
                <a:latin typeface="Times New Roman" panose="02020603050405020304" pitchFamily="18" charset="0"/>
                <a:cs typeface="Times New Roman" panose="02020603050405020304" pitchFamily="18" charset="0"/>
              </a:rPr>
              <a:t>”, means custom or habit.</a:t>
            </a:r>
          </a:p>
          <a:p>
            <a:endParaRPr lang="en-US" altLang="en-US" sz="3200" dirty="0">
              <a:latin typeface="Times New Roman" panose="02020603050405020304" pitchFamily="18" charset="0"/>
              <a:cs typeface="Times New Roman" panose="02020603050405020304" pitchFamily="18" charset="0"/>
            </a:endParaRPr>
          </a:p>
          <a:p>
            <a:r>
              <a:rPr lang="en-US" altLang="en-US" sz="3200" dirty="0">
                <a:solidFill>
                  <a:srgbClr val="FF0066"/>
                </a:solidFill>
                <a:latin typeface="Times New Roman" panose="02020603050405020304" pitchFamily="18" charset="0"/>
                <a:cs typeface="Times New Roman" panose="02020603050405020304" pitchFamily="18" charset="0"/>
              </a:rPr>
              <a:t>Morals</a:t>
            </a:r>
            <a:r>
              <a:rPr lang="en-US" altLang="en-US" sz="3200" dirty="0">
                <a:latin typeface="Times New Roman" panose="02020603050405020304" pitchFamily="18" charset="0"/>
                <a:cs typeface="Times New Roman" panose="02020603050405020304" pitchFamily="18" charset="0"/>
              </a:rPr>
              <a:t>: are based on religious beliefs and social influence and group norms</a:t>
            </a:r>
          </a:p>
          <a:p>
            <a:r>
              <a:rPr lang="en-US" altLang="en-US" sz="3200" dirty="0">
                <a:latin typeface="Times New Roman" panose="02020603050405020304" pitchFamily="18" charset="0"/>
                <a:cs typeface="Times New Roman" panose="02020603050405020304" pitchFamily="18" charset="0"/>
              </a:rPr>
              <a:t>Personally held belief, opinion and attitudes that guide our actions. </a:t>
            </a:r>
          </a:p>
          <a:p>
            <a:endParaRPr lang="en-US" alt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038E735-2345-030E-D849-D7868978359B}"/>
              </a:ext>
            </a:extLst>
          </p:cNvPr>
          <p:cNvSpPr>
            <a:spLocks noGrp="1"/>
          </p:cNvSpPr>
          <p:nvPr>
            <p:ph type="dt" sz="half" idx="10"/>
          </p:nvPr>
        </p:nvSpPr>
        <p:spPr/>
        <p:txBody>
          <a:bodyPr/>
          <a:lstStyle/>
          <a:p>
            <a:fld id="{2A98B7C6-C35A-49E7-8149-96A397F37817}" type="datetime1">
              <a:rPr lang="en-US" smtClean="0"/>
              <a:t>6/11/2023</a:t>
            </a:fld>
            <a:endParaRPr lang="en-US"/>
          </a:p>
        </p:txBody>
      </p:sp>
      <p:sp>
        <p:nvSpPr>
          <p:cNvPr id="5" name="Footer Placeholder 4">
            <a:extLst>
              <a:ext uri="{FF2B5EF4-FFF2-40B4-BE49-F238E27FC236}">
                <a16:creationId xmlns:a16="http://schemas.microsoft.com/office/drawing/2014/main" id="{F0A48488-4B4C-F95B-EACC-5B8BDEFCB402}"/>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905509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6AD6-8DCD-2856-74D3-CAECD9EA1CB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Justice</a:t>
            </a:r>
          </a:p>
        </p:txBody>
      </p:sp>
      <p:sp>
        <p:nvSpPr>
          <p:cNvPr id="3" name="Content Placeholder 2">
            <a:extLst>
              <a:ext uri="{FF2B5EF4-FFF2-40B4-BE49-F238E27FC236}">
                <a16:creationId xmlns:a16="http://schemas.microsoft.com/office/drawing/2014/main" id="{8F4DC6A3-CBB2-E49F-6644-202D3A0F4277}"/>
              </a:ext>
            </a:extLst>
          </p:cNvPr>
          <p:cNvSpPr>
            <a:spLocks noGrp="1"/>
          </p:cNvSpPr>
          <p:nvPr>
            <p:ph idx="1"/>
          </p:nvPr>
        </p:nvSpPr>
        <p:spPr/>
        <p:txBody>
          <a:bodyPr>
            <a:normAutofit/>
          </a:bodyPr>
          <a:lstStyle/>
          <a:p>
            <a:pPr>
              <a:lnSpc>
                <a:spcPct val="150000"/>
              </a:lnSpc>
            </a:pPr>
            <a:r>
              <a:rPr lang="en-US" sz="3200" b="0" i="0" dirty="0">
                <a:solidFill>
                  <a:srgbClr val="000000"/>
                </a:solidFill>
                <a:effectLst/>
                <a:latin typeface="Times New Roman" panose="02020603050405020304" pitchFamily="18" charset="0"/>
                <a:cs typeface="Times New Roman" panose="02020603050405020304" pitchFamily="18" charset="0"/>
              </a:rPr>
              <a:t>Fairness or an equal distribution of benefits. </a:t>
            </a:r>
          </a:p>
          <a:p>
            <a:pPr>
              <a:lnSpc>
                <a:spcPct val="150000"/>
              </a:lnSpc>
            </a:pPr>
            <a:r>
              <a:rPr lang="en-US" sz="3200" dirty="0">
                <a:solidFill>
                  <a:srgbClr val="000000"/>
                </a:solidFill>
                <a:latin typeface="Times New Roman" panose="02020603050405020304" pitchFamily="18" charset="0"/>
                <a:cs typeface="Times New Roman" panose="02020603050405020304" pitchFamily="18" charset="0"/>
              </a:rPr>
              <a:t>Determining the order in which clients should be cared for.</a:t>
            </a:r>
            <a:endParaRPr lang="en-US" sz="3200" b="0" i="0" dirty="0">
              <a:solidFill>
                <a:srgbClr val="000000"/>
              </a:solidFill>
              <a:effectLst/>
              <a:latin typeface="Times New Roman" panose="02020603050405020304" pitchFamily="18" charset="0"/>
              <a:cs typeface="Times New Roman" panose="02020603050405020304" pitchFamily="18" charset="0"/>
            </a:endParaRPr>
          </a:p>
          <a:p>
            <a:pPr>
              <a:lnSpc>
                <a:spcPct val="150000"/>
              </a:lnSpc>
            </a:pPr>
            <a:r>
              <a:rPr lang="en-US" sz="3200" b="0" i="0" dirty="0">
                <a:solidFill>
                  <a:srgbClr val="000000"/>
                </a:solidFill>
                <a:effectLst/>
                <a:latin typeface="Times New Roman" panose="02020603050405020304" pitchFamily="18" charset="0"/>
                <a:cs typeface="Times New Roman" panose="02020603050405020304" pitchFamily="18" charset="0"/>
              </a:rPr>
              <a:t>Justice in nursing relates to impartiality regarding a patient's age, ethnicity, economic status, religion, or sexual orientation.</a:t>
            </a:r>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81CAFED-3F17-A49A-84D5-3CD7FBD3C204}"/>
              </a:ext>
            </a:extLst>
          </p:cNvPr>
          <p:cNvSpPr>
            <a:spLocks noGrp="1"/>
          </p:cNvSpPr>
          <p:nvPr>
            <p:ph type="dt" sz="half" idx="10"/>
          </p:nvPr>
        </p:nvSpPr>
        <p:spPr/>
        <p:txBody>
          <a:bodyPr/>
          <a:lstStyle/>
          <a:p>
            <a:fld id="{AF7D31C7-4991-4A39-A172-30D7643A6D14}" type="datetime1">
              <a:rPr lang="en-US" smtClean="0"/>
              <a:t>6/11/2023</a:t>
            </a:fld>
            <a:endParaRPr lang="en-US"/>
          </a:p>
        </p:txBody>
      </p:sp>
      <p:sp>
        <p:nvSpPr>
          <p:cNvPr id="5" name="Footer Placeholder 4">
            <a:extLst>
              <a:ext uri="{FF2B5EF4-FFF2-40B4-BE49-F238E27FC236}">
                <a16:creationId xmlns:a16="http://schemas.microsoft.com/office/drawing/2014/main" id="{4FF1D1DD-AD4C-A391-78DB-E50BB11811DD}"/>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216127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DE55-1862-6917-4702-1C02EBE12D95}"/>
              </a:ext>
            </a:extLst>
          </p:cNvPr>
          <p:cNvSpPr>
            <a:spLocks noGrp="1"/>
          </p:cNvSpPr>
          <p:nvPr>
            <p:ph type="title"/>
          </p:nvPr>
        </p:nvSpPr>
        <p:spPr>
          <a:xfrm>
            <a:off x="581346" y="118545"/>
            <a:ext cx="10515600" cy="816403"/>
          </a:xfrm>
        </p:spPr>
        <p:txBody>
          <a:bodyPr/>
          <a:lstStyle/>
          <a:p>
            <a:r>
              <a:rPr lang="en-US" b="1" dirty="0">
                <a:latin typeface="Times New Roman" panose="02020603050405020304" pitchFamily="18" charset="0"/>
                <a:cs typeface="Times New Roman" panose="02020603050405020304" pitchFamily="18" charset="0"/>
              </a:rPr>
              <a:t>Veracity</a:t>
            </a:r>
          </a:p>
        </p:txBody>
      </p:sp>
      <p:sp>
        <p:nvSpPr>
          <p:cNvPr id="3" name="Content Placeholder 2">
            <a:extLst>
              <a:ext uri="{FF2B5EF4-FFF2-40B4-BE49-F238E27FC236}">
                <a16:creationId xmlns:a16="http://schemas.microsoft.com/office/drawing/2014/main" id="{5DA7C884-46D2-7543-2A38-C4CBD81F3B24}"/>
              </a:ext>
            </a:extLst>
          </p:cNvPr>
          <p:cNvSpPr>
            <a:spLocks noGrp="1"/>
          </p:cNvSpPr>
          <p:nvPr>
            <p:ph idx="1"/>
          </p:nvPr>
        </p:nvSpPr>
        <p:spPr>
          <a:xfrm>
            <a:off x="581346" y="773326"/>
            <a:ext cx="11029308" cy="4821755"/>
          </a:xfrm>
        </p:spPr>
        <p:txBody>
          <a:bodyPr>
            <a:noAutofit/>
          </a:bodyPr>
          <a:lstStyle/>
          <a:p>
            <a:pPr algn="just">
              <a:lnSpc>
                <a:spcPct val="160000"/>
              </a:lnSpc>
            </a:pPr>
            <a:r>
              <a:rPr lang="en-US" dirty="0">
                <a:latin typeface="Times New Roman" panose="02020603050405020304" pitchFamily="18" charset="0"/>
                <a:cs typeface="Times New Roman" panose="02020603050405020304" pitchFamily="18" charset="0"/>
              </a:rPr>
              <a:t>Obligation to be honest and tell the truth.</a:t>
            </a:r>
          </a:p>
          <a:p>
            <a:pPr algn="just">
              <a:lnSpc>
                <a:spcPct val="160000"/>
              </a:lnSpc>
            </a:pPr>
            <a:r>
              <a:rPr lang="en-US" b="0" i="0" dirty="0">
                <a:effectLst/>
                <a:latin typeface="Times New Roman" panose="02020603050405020304" pitchFamily="18" charset="0"/>
                <a:cs typeface="Times New Roman" panose="02020603050405020304" pitchFamily="18" charset="0"/>
              </a:rPr>
              <a:t>being completely open and honest with patients, even if the truth causes distress. </a:t>
            </a:r>
          </a:p>
          <a:p>
            <a:pPr algn="just">
              <a:lnSpc>
                <a:spcPct val="160000"/>
              </a:lnSpc>
            </a:pPr>
            <a:r>
              <a:rPr lang="en-US" altLang="en-US" dirty="0">
                <a:latin typeface="Times New Roman" panose="02020603050405020304" pitchFamily="18" charset="0"/>
                <a:cs typeface="Times New Roman" panose="02020603050405020304" pitchFamily="18" charset="0"/>
              </a:rPr>
              <a:t>Not to lie or deceive others.</a:t>
            </a:r>
          </a:p>
          <a:p>
            <a:pPr algn="just">
              <a:lnSpc>
                <a:spcPct val="160000"/>
              </a:lnSpc>
            </a:pPr>
            <a:r>
              <a:rPr lang="en-US" dirty="0">
                <a:latin typeface="Times New Roman" panose="02020603050405020304" pitchFamily="18" charset="0"/>
                <a:cs typeface="Times New Roman" panose="02020603050405020304" pitchFamily="18" charset="0"/>
              </a:rPr>
              <a:t>A client always has the right to know about his diagnosis and care options.</a:t>
            </a:r>
            <a:r>
              <a:rPr lang="en-US" b="0" i="0" dirty="0">
                <a:effectLst/>
                <a:latin typeface="Times New Roman" panose="02020603050405020304" pitchFamily="18" charset="0"/>
                <a:cs typeface="Times New Roman" panose="02020603050405020304" pitchFamily="18" charset="0"/>
              </a:rPr>
              <a:t> </a:t>
            </a:r>
          </a:p>
          <a:p>
            <a:pPr algn="just">
              <a:lnSpc>
                <a:spcPct val="160000"/>
              </a:lnSpc>
            </a:pPr>
            <a:r>
              <a:rPr lang="en-US" b="0" i="0" dirty="0">
                <a:effectLst/>
                <a:latin typeface="Times New Roman" panose="02020603050405020304" pitchFamily="18" charset="0"/>
                <a:cs typeface="Times New Roman" panose="02020603050405020304" pitchFamily="18" charset="0"/>
              </a:rPr>
              <a:t>While being completely truthful can be daunting, especially in certain patient care circumstances, veracity in nursing is important for establishing trust and strengthening the nurse-patient relationship. </a:t>
            </a:r>
            <a:endParaRPr lang="en-US" dirty="0">
              <a:latin typeface="Times New Roman" panose="02020603050405020304" pitchFamily="18" charset="0"/>
              <a:cs typeface="Times New Roman" panose="02020603050405020304" pitchFamily="18" charset="0"/>
            </a:endParaRPr>
          </a:p>
          <a:p>
            <a:pPr algn="just">
              <a:lnSpc>
                <a:spcPct val="160000"/>
              </a:lnSpc>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E86F289-319B-0F63-17CB-54C6F250FC5F}"/>
              </a:ext>
            </a:extLst>
          </p:cNvPr>
          <p:cNvSpPr>
            <a:spLocks noGrp="1"/>
          </p:cNvSpPr>
          <p:nvPr>
            <p:ph type="dt" sz="half" idx="10"/>
          </p:nvPr>
        </p:nvSpPr>
        <p:spPr/>
        <p:txBody>
          <a:bodyPr/>
          <a:lstStyle/>
          <a:p>
            <a:fld id="{05DD7E51-E5E7-4838-B949-04291D22674B}" type="datetime1">
              <a:rPr lang="en-US" smtClean="0"/>
              <a:t>6/11/2023</a:t>
            </a:fld>
            <a:endParaRPr lang="en-US"/>
          </a:p>
        </p:txBody>
      </p:sp>
      <p:sp>
        <p:nvSpPr>
          <p:cNvPr id="5" name="Footer Placeholder 4">
            <a:extLst>
              <a:ext uri="{FF2B5EF4-FFF2-40B4-BE49-F238E27FC236}">
                <a16:creationId xmlns:a16="http://schemas.microsoft.com/office/drawing/2014/main" id="{DD9AD264-1E45-4026-890F-4A17ADD3DE08}"/>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711029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D946-ADC6-9BF4-38FF-451ADC52274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Fidelity</a:t>
            </a:r>
          </a:p>
        </p:txBody>
      </p:sp>
      <p:sp>
        <p:nvSpPr>
          <p:cNvPr id="3" name="Content Placeholder 2">
            <a:extLst>
              <a:ext uri="{FF2B5EF4-FFF2-40B4-BE49-F238E27FC236}">
                <a16:creationId xmlns:a16="http://schemas.microsoft.com/office/drawing/2014/main" id="{BA8E69C6-0003-C8F4-5307-7DCF2EA31459}"/>
              </a:ext>
            </a:extLst>
          </p:cNvPr>
          <p:cNvSpPr>
            <a:spLocks noGrp="1"/>
          </p:cNvSpPr>
          <p:nvPr>
            <p:ph idx="1"/>
          </p:nvPr>
        </p:nvSpPr>
        <p:spPr/>
        <p:txBody>
          <a:bodyPr>
            <a:normAutofit fontScale="92500" lnSpcReduction="10000"/>
          </a:bodyPr>
          <a:lstStyle/>
          <a:p>
            <a:pPr algn="just">
              <a:lnSpc>
                <a:spcPct val="150000"/>
              </a:lnSpc>
            </a:pPr>
            <a:r>
              <a:rPr lang="en-US" sz="3200" dirty="0">
                <a:latin typeface="Times New Roman" panose="02020603050405020304" pitchFamily="18" charset="0"/>
                <a:cs typeface="Times New Roman" panose="02020603050405020304" pitchFamily="18" charset="0"/>
              </a:rPr>
              <a:t>Keeping Promises</a:t>
            </a:r>
          </a:p>
          <a:p>
            <a:pPr algn="just">
              <a:lnSpc>
                <a:spcPct val="150000"/>
              </a:lnSpc>
            </a:pPr>
            <a:r>
              <a:rPr lang="en-US" sz="3200" dirty="0">
                <a:latin typeface="Times New Roman" panose="02020603050405020304" pitchFamily="18" charset="0"/>
                <a:cs typeface="Times New Roman" panose="02020603050405020304" pitchFamily="18" charset="0"/>
              </a:rPr>
              <a:t>Being faithful to agreements and responsibilities one has undertaken.</a:t>
            </a:r>
          </a:p>
          <a:p>
            <a:pPr algn="just">
              <a:lnSpc>
                <a:spcPct val="150000"/>
              </a:lnSpc>
            </a:pPr>
            <a:r>
              <a:rPr lang="en-US" sz="3200" dirty="0">
                <a:latin typeface="Times New Roman" panose="02020603050405020304" pitchFamily="18" charset="0"/>
                <a:cs typeface="Times New Roman" panose="02020603050405020304" pitchFamily="18" charset="0"/>
              </a:rPr>
              <a:t>The nurse must be faithful to the promises they made as professionals to provide competent, quality care to their patients.</a:t>
            </a:r>
          </a:p>
          <a:p>
            <a:pPr algn="just">
              <a:lnSpc>
                <a:spcPct val="150000"/>
              </a:lnSpc>
            </a:pPr>
            <a:r>
              <a:rPr lang="en-US" sz="3200" b="0" i="0" dirty="0">
                <a:effectLst/>
                <a:latin typeface="Times New Roman" panose="02020603050405020304" pitchFamily="18" charset="0"/>
                <a:cs typeface="Times New Roman" panose="02020603050405020304" pitchFamily="18" charset="0"/>
              </a:rPr>
              <a:t>Without fidelity, trusting relationships cannot be formed.</a:t>
            </a:r>
            <a:endParaRPr lang="en-US" sz="3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082737A-2CB1-F04C-18A1-EF0B268BBEF4}"/>
              </a:ext>
            </a:extLst>
          </p:cNvPr>
          <p:cNvSpPr>
            <a:spLocks noGrp="1"/>
          </p:cNvSpPr>
          <p:nvPr>
            <p:ph type="dt" sz="half" idx="10"/>
          </p:nvPr>
        </p:nvSpPr>
        <p:spPr/>
        <p:txBody>
          <a:bodyPr/>
          <a:lstStyle/>
          <a:p>
            <a:fld id="{82EF25CC-5844-48E1-A787-19F021596C53}" type="datetime1">
              <a:rPr lang="en-US" smtClean="0"/>
              <a:t>6/11/2023</a:t>
            </a:fld>
            <a:endParaRPr lang="en-US"/>
          </a:p>
        </p:txBody>
      </p:sp>
      <p:sp>
        <p:nvSpPr>
          <p:cNvPr id="5" name="Footer Placeholder 4">
            <a:extLst>
              <a:ext uri="{FF2B5EF4-FFF2-40B4-BE49-F238E27FC236}">
                <a16:creationId xmlns:a16="http://schemas.microsoft.com/office/drawing/2014/main" id="{22CB1A2C-F246-D238-C0AF-517C33EEBC7B}"/>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350830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FE8E7A-DE8B-9953-AEA5-A1F22EC5A95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Ethical Dilemma</a:t>
            </a:r>
          </a:p>
        </p:txBody>
      </p:sp>
      <p:sp>
        <p:nvSpPr>
          <p:cNvPr id="9" name="Content Placeholder 8">
            <a:extLst>
              <a:ext uri="{FF2B5EF4-FFF2-40B4-BE49-F238E27FC236}">
                <a16:creationId xmlns:a16="http://schemas.microsoft.com/office/drawing/2014/main" id="{27F30EE5-31DF-494A-8272-35F6F00F9739}"/>
              </a:ext>
            </a:extLst>
          </p:cNvPr>
          <p:cNvSpPr>
            <a:spLocks noGrp="1"/>
          </p:cNvSpPr>
          <p:nvPr>
            <p:ph idx="1"/>
          </p:nvPr>
        </p:nvSpPr>
        <p:spPr>
          <a:xfrm>
            <a:off x="838199" y="1825625"/>
            <a:ext cx="11110645" cy="4760110"/>
          </a:xfrm>
        </p:spPr>
        <p:txBody>
          <a:bodyPr>
            <a:normAutofit lnSpcReduction="10000"/>
          </a:bodyPr>
          <a:lstStyle/>
          <a:p>
            <a:pPr>
              <a:lnSpc>
                <a:spcPct val="150000"/>
              </a:lnSpc>
            </a:pPr>
            <a:r>
              <a:rPr lang="en-US" dirty="0">
                <a:latin typeface="Times New Roman" panose="02020603050405020304" pitchFamily="18" charset="0"/>
                <a:cs typeface="Times New Roman" panose="02020603050405020304" pitchFamily="18" charset="0"/>
              </a:rPr>
              <a:t>A conflict between moral imperatives, i.e., what is right thing to do?</a:t>
            </a:r>
          </a:p>
          <a:p>
            <a:pPr>
              <a:lnSpc>
                <a:spcPct val="150000"/>
              </a:lnSpc>
            </a:pPr>
            <a:r>
              <a:rPr lang="en-US" dirty="0">
                <a:latin typeface="Times New Roman" panose="02020603050405020304" pitchFamily="18" charset="0"/>
                <a:cs typeface="Times New Roman" panose="02020603050405020304" pitchFamily="18" charset="0"/>
              </a:rPr>
              <a:t>Situation or problem that calls for a person to choose between two alternatives.</a:t>
            </a:r>
          </a:p>
          <a:p>
            <a:pPr>
              <a:lnSpc>
                <a:spcPct val="150000"/>
              </a:lnSpc>
            </a:pPr>
            <a:r>
              <a:rPr lang="en-US" dirty="0">
                <a:latin typeface="Times New Roman" panose="02020603050405020304" pitchFamily="18" charset="0"/>
                <a:cs typeface="Times New Roman" panose="02020603050405020304" pitchFamily="18" charset="0"/>
              </a:rPr>
              <a:t>Ethical dilemma occurs when there is a conflict between two or more ethical principles. </a:t>
            </a:r>
          </a:p>
          <a:p>
            <a:pPr>
              <a:lnSpc>
                <a:spcPct val="150000"/>
              </a:lnSpc>
            </a:pPr>
            <a:r>
              <a:rPr lang="en-US" dirty="0">
                <a:latin typeface="Times New Roman" panose="02020603050405020304" pitchFamily="18" charset="0"/>
                <a:cs typeface="Times New Roman" panose="02020603050405020304" pitchFamily="18" charset="0"/>
              </a:rPr>
              <a:t>Having to choose an action that promotes one principle or value but violates another one.</a:t>
            </a:r>
          </a:p>
        </p:txBody>
      </p:sp>
      <p:sp>
        <p:nvSpPr>
          <p:cNvPr id="2" name="Date Placeholder 1">
            <a:extLst>
              <a:ext uri="{FF2B5EF4-FFF2-40B4-BE49-F238E27FC236}">
                <a16:creationId xmlns:a16="http://schemas.microsoft.com/office/drawing/2014/main" id="{DFE05C5D-B0A9-3E19-58FC-12B1C2C0187D}"/>
              </a:ext>
            </a:extLst>
          </p:cNvPr>
          <p:cNvSpPr>
            <a:spLocks noGrp="1"/>
          </p:cNvSpPr>
          <p:nvPr>
            <p:ph type="dt" sz="half" idx="10"/>
          </p:nvPr>
        </p:nvSpPr>
        <p:spPr/>
        <p:txBody>
          <a:bodyPr/>
          <a:lstStyle/>
          <a:p>
            <a:fld id="{CB0791E2-0B76-440E-A982-0E5F8EABA801}" type="datetime1">
              <a:rPr lang="en-US" smtClean="0"/>
              <a:t>6/11/2023</a:t>
            </a:fld>
            <a:endParaRPr lang="en-US"/>
          </a:p>
        </p:txBody>
      </p:sp>
      <p:sp>
        <p:nvSpPr>
          <p:cNvPr id="3" name="Footer Placeholder 2">
            <a:extLst>
              <a:ext uri="{FF2B5EF4-FFF2-40B4-BE49-F238E27FC236}">
                <a16:creationId xmlns:a16="http://schemas.microsoft.com/office/drawing/2014/main" id="{3DA96CC3-1F8C-41E7-190C-722C99E03BBA}"/>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152700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F52B9A3C-EA37-8ABB-2CE6-F3A0BD151148}"/>
              </a:ext>
            </a:extLst>
          </p:cNvPr>
          <p:cNvSpPr txBox="1">
            <a:spLocks/>
          </p:cNvSpPr>
          <p:nvPr/>
        </p:nvSpPr>
        <p:spPr>
          <a:xfrm>
            <a:off x="1072793" y="17915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507710A-E6AD-626C-5A83-B373563E1242}"/>
              </a:ext>
            </a:extLst>
          </p:cNvPr>
          <p:cNvSpPr>
            <a:spLocks noGrp="1"/>
          </p:cNvSpPr>
          <p:nvPr>
            <p:ph type="dt" sz="half" idx="10"/>
          </p:nvPr>
        </p:nvSpPr>
        <p:spPr/>
        <p:txBody>
          <a:bodyPr/>
          <a:lstStyle/>
          <a:p>
            <a:fld id="{9A09684E-A8A6-42FB-B120-C61D4431AEE2}" type="datetime1">
              <a:rPr lang="en-US" smtClean="0"/>
              <a:t>6/11/2023</a:t>
            </a:fld>
            <a:endParaRPr lang="en-US"/>
          </a:p>
        </p:txBody>
      </p:sp>
      <p:sp>
        <p:nvSpPr>
          <p:cNvPr id="3" name="Footer Placeholder 2">
            <a:extLst>
              <a:ext uri="{FF2B5EF4-FFF2-40B4-BE49-F238E27FC236}">
                <a16:creationId xmlns:a16="http://schemas.microsoft.com/office/drawing/2014/main" id="{3B1AC4D3-6A68-6A67-0F79-6894C8DB7BA7}"/>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722445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2BC255-ABD6-3258-BF81-2A2FC923F05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EXAMPLES</a:t>
            </a:r>
          </a:p>
        </p:txBody>
      </p:sp>
      <p:sp>
        <p:nvSpPr>
          <p:cNvPr id="3" name="Content Placeholder 2">
            <a:extLst>
              <a:ext uri="{FF2B5EF4-FFF2-40B4-BE49-F238E27FC236}">
                <a16:creationId xmlns:a16="http://schemas.microsoft.com/office/drawing/2014/main" id="{4BF91912-031E-E1A7-A045-874367931B85}"/>
              </a:ext>
            </a:extLst>
          </p:cNvPr>
          <p:cNvSpPr>
            <a:spLocks noGrp="1"/>
          </p:cNvSpPr>
          <p:nvPr>
            <p:ph idx="1"/>
          </p:nvPr>
        </p:nvSpPr>
        <p:spPr/>
        <p:txBody>
          <a:bodyPr/>
          <a:lstStyle/>
          <a:p>
            <a:pPr>
              <a:lnSpc>
                <a:spcPct val="150000"/>
              </a:lnSpc>
              <a:buFontTx/>
              <a:buChar char="-"/>
            </a:pPr>
            <a:r>
              <a:rPr lang="en-US" dirty="0">
                <a:latin typeface="Times New Roman" panose="02020603050405020304" pitchFamily="18" charset="0"/>
                <a:cs typeface="Times New Roman" panose="02020603050405020304" pitchFamily="18" charset="0"/>
              </a:rPr>
              <a:t>What is medically right vs. patient preference</a:t>
            </a:r>
          </a:p>
          <a:p>
            <a:pPr>
              <a:lnSpc>
                <a:spcPct val="150000"/>
              </a:lnSpc>
              <a:buFontTx/>
              <a:buChar char="-"/>
            </a:pPr>
            <a:r>
              <a:rPr lang="en-US" dirty="0">
                <a:latin typeface="Times New Roman" panose="02020603050405020304" pitchFamily="18" charset="0"/>
                <a:cs typeface="Times New Roman" panose="02020603050405020304" pitchFamily="18" charset="0"/>
              </a:rPr>
              <a:t>What is preferred by patient vs. proxy decision maker</a:t>
            </a:r>
          </a:p>
          <a:p>
            <a:pPr marL="739775" indent="-165100">
              <a:lnSpc>
                <a:spcPct val="150000"/>
              </a:lnSpc>
            </a:pPr>
            <a:r>
              <a:rPr lang="en-US" dirty="0">
                <a:latin typeface="Times New Roman" panose="02020603050405020304" pitchFamily="18" charset="0"/>
                <a:cs typeface="Times New Roman" panose="02020603050405020304" pitchFamily="18" charset="0"/>
              </a:rPr>
              <a:t>	rights of minor vs. legal guardians</a:t>
            </a:r>
          </a:p>
          <a:p>
            <a:pPr>
              <a:lnSpc>
                <a:spcPct val="150000"/>
              </a:lnSpc>
              <a:buFontTx/>
              <a:buChar char="-"/>
            </a:pPr>
            <a:r>
              <a:rPr lang="en-US" dirty="0">
                <a:latin typeface="Times New Roman" panose="02020603050405020304" pitchFamily="18" charset="0"/>
                <a:cs typeface="Times New Roman" panose="02020603050405020304" pitchFamily="18" charset="0"/>
              </a:rPr>
              <a:t>What is best for patient vs. what is best for society </a:t>
            </a:r>
          </a:p>
          <a:p>
            <a:endParaRPr lang="en-US" dirty="0"/>
          </a:p>
        </p:txBody>
      </p:sp>
      <p:sp>
        <p:nvSpPr>
          <p:cNvPr id="2" name="Date Placeholder 1">
            <a:extLst>
              <a:ext uri="{FF2B5EF4-FFF2-40B4-BE49-F238E27FC236}">
                <a16:creationId xmlns:a16="http://schemas.microsoft.com/office/drawing/2014/main" id="{66F169D9-8189-ABB2-E044-BEE0E183E46D}"/>
              </a:ext>
            </a:extLst>
          </p:cNvPr>
          <p:cNvSpPr>
            <a:spLocks noGrp="1"/>
          </p:cNvSpPr>
          <p:nvPr>
            <p:ph type="dt" sz="half" idx="10"/>
          </p:nvPr>
        </p:nvSpPr>
        <p:spPr/>
        <p:txBody>
          <a:bodyPr/>
          <a:lstStyle/>
          <a:p>
            <a:fld id="{2BCC7224-22D6-4A59-91B8-E4B75B33B5E8}" type="datetime1">
              <a:rPr lang="en-US" smtClean="0"/>
              <a:t>6/11/2023</a:t>
            </a:fld>
            <a:endParaRPr lang="en-US"/>
          </a:p>
        </p:txBody>
      </p:sp>
      <p:sp>
        <p:nvSpPr>
          <p:cNvPr id="4" name="Footer Placeholder 3">
            <a:extLst>
              <a:ext uri="{FF2B5EF4-FFF2-40B4-BE49-F238E27FC236}">
                <a16:creationId xmlns:a16="http://schemas.microsoft.com/office/drawing/2014/main" id="{A3D32BAF-EC90-7843-4B0D-07E449CD303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976634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C643-B7EC-484E-1552-75A20DC6167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016345A-2E17-4E83-C6F4-30AAF3804BEB}"/>
              </a:ext>
            </a:extLst>
          </p:cNvPr>
          <p:cNvSpPr>
            <a:spLocks noGrp="1"/>
          </p:cNvSpPr>
          <p:nvPr>
            <p:ph idx="1"/>
          </p:nvPr>
        </p:nvSpPr>
        <p:spPr/>
        <p:txBody>
          <a:bodyPr/>
          <a:lstStyle/>
          <a:p>
            <a:pPr marL="514350" indent="-514350">
              <a:buAutoNum type="arabicPeriod"/>
            </a:pPr>
            <a:r>
              <a:rPr lang="en-US" b="1" i="0" dirty="0">
                <a:solidFill>
                  <a:srgbClr val="000000"/>
                </a:solidFill>
                <a:effectLst/>
                <a:latin typeface="Times New Roman" panose="02020603050405020304" pitchFamily="18" charset="0"/>
                <a:cs typeface="Times New Roman" panose="02020603050405020304" pitchFamily="18" charset="0"/>
              </a:rPr>
              <a:t>Pro-Life vs. Pro-Choice</a:t>
            </a:r>
          </a:p>
          <a:p>
            <a:pPr marL="514350" indent="-514350">
              <a:buAutoNum type="arabicPeriod"/>
            </a:pPr>
            <a:endParaRPr lang="en-US" b="1" dirty="0">
              <a:solidFill>
                <a:srgbClr val="000000"/>
              </a:solidFill>
              <a:latin typeface="Times New Roman" panose="02020603050405020304" pitchFamily="18" charset="0"/>
              <a:cs typeface="Times New Roman" panose="02020603050405020304" pitchFamily="18" charset="0"/>
            </a:endParaRPr>
          </a:p>
          <a:p>
            <a:pPr marL="514350" indent="-514350">
              <a:buAutoNum type="arabicPeriod"/>
            </a:pPr>
            <a:endParaRPr lang="en-US" b="1" i="0" dirty="0">
              <a:solidFill>
                <a:srgbClr val="000000"/>
              </a:solidFill>
              <a:effectLst/>
              <a:latin typeface="Times New Roman" panose="02020603050405020304" pitchFamily="18" charset="0"/>
              <a:cs typeface="Times New Roman" panose="02020603050405020304" pitchFamily="18" charset="0"/>
            </a:endParaRPr>
          </a:p>
          <a:p>
            <a:pPr marL="514350" indent="-514350">
              <a:buAutoNum type="arabicPeriod"/>
            </a:pPr>
            <a:endParaRPr lang="en-US" b="1"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b="1" i="0" dirty="0">
                <a:solidFill>
                  <a:srgbClr val="000000"/>
                </a:solidFill>
                <a:effectLst/>
                <a:latin typeface="Times New Roman" panose="02020603050405020304" pitchFamily="18" charset="0"/>
                <a:cs typeface="Times New Roman" panose="02020603050405020304" pitchFamily="18" charset="0"/>
              </a:rPr>
              <a:t>Discussion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9600C9F-6A02-B7D3-8357-583E7C63A863}"/>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9DCA71D4-9421-94C0-6D6C-AC8EFDC5568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57983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FC40-9A39-0FCC-A7BD-2419C811D0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C07DD3-0094-0F24-22A7-BE3380954B4A}"/>
              </a:ext>
            </a:extLst>
          </p:cNvPr>
          <p:cNvSpPr>
            <a:spLocks noGrp="1"/>
          </p:cNvSpPr>
          <p:nvPr>
            <p:ph idx="1"/>
          </p:nvPr>
        </p:nvSpPr>
        <p:spPr/>
        <p:txBody>
          <a:bodyPr/>
          <a:lstStyle/>
          <a:p>
            <a:pPr marL="0" indent="0">
              <a:buNone/>
            </a:pPr>
            <a:r>
              <a:rPr lang="en-US" b="1" i="0" dirty="0">
                <a:solidFill>
                  <a:srgbClr val="000000"/>
                </a:solidFill>
                <a:effectLst/>
                <a:latin typeface="Times New Roman" panose="02020603050405020304" pitchFamily="18" charset="0"/>
                <a:cs typeface="Times New Roman" panose="02020603050405020304" pitchFamily="18" charset="0"/>
              </a:rPr>
              <a:t>2. Protecting the Right to Privacy/Confidentiality</a:t>
            </a:r>
          </a:p>
          <a:p>
            <a:pPr marL="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b="1"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b="1" i="0" dirty="0">
                <a:solidFill>
                  <a:srgbClr val="000000"/>
                </a:solidFill>
                <a:effectLst/>
                <a:latin typeface="Times New Roman" panose="02020603050405020304" pitchFamily="18" charset="0"/>
                <a:cs typeface="Times New Roman" panose="02020603050405020304" pitchFamily="18" charset="0"/>
              </a:rPr>
              <a:t>Discussion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E6ADB70-9AB8-2F68-4A23-6DE67630C8E6}"/>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70A9BFB4-6951-9EF6-567E-EE335CA9B5AC}"/>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828510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93BA-BCEE-8E08-7AC5-94B759C50A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69197B-5410-76EF-5AD8-AF26F82FBE2F}"/>
              </a:ext>
            </a:extLst>
          </p:cNvPr>
          <p:cNvSpPr>
            <a:spLocks noGrp="1"/>
          </p:cNvSpPr>
          <p:nvPr>
            <p:ph idx="1"/>
          </p:nvPr>
        </p:nvSpPr>
        <p:spPr/>
        <p:txBody>
          <a:bodyPr/>
          <a:lstStyle/>
          <a:p>
            <a:pPr algn="just">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Ram is a sixteen-year-old who was diagnosed with a sexually transmitted infection (STI). Although the doctor examined Ram and told him about his diagnosis privately, Ram's mother is in the waiting room and wants to know what the doctor said. Ram told the doctor and nurse that he does not want anyone to know about the STI, including his mother.</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A04604-A63D-45D7-3BD5-41B60E7D0FA9}"/>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C0036F58-1E35-4DEC-46D7-B48B3E28AFDE}"/>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991904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3F96-EA02-E27A-B76D-4AECB3380F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D74C37-F461-09BC-3AD8-DCB00304065B}"/>
              </a:ext>
            </a:extLst>
          </p:cNvPr>
          <p:cNvSpPr>
            <a:spLocks noGrp="1"/>
          </p:cNvSpPr>
          <p:nvPr>
            <p:ph idx="1"/>
          </p:nvPr>
        </p:nvSpPr>
        <p:spPr/>
        <p:txBody>
          <a:bodyPr/>
          <a:lstStyle/>
          <a:p>
            <a:pPr marL="0" indent="0">
              <a:buNone/>
            </a:pPr>
            <a:r>
              <a:rPr lang="en-US" b="1" i="0" dirty="0">
                <a:solidFill>
                  <a:srgbClr val="000000"/>
                </a:solidFill>
                <a:effectLst/>
                <a:latin typeface="Times New Roman" panose="02020603050405020304" pitchFamily="18" charset="0"/>
                <a:cs typeface="Times New Roman" panose="02020603050405020304" pitchFamily="18" charset="0"/>
              </a:rPr>
              <a:t>3. Empirical Knowledge vs. Religious Beliefs</a:t>
            </a:r>
          </a:p>
          <a:p>
            <a:pPr marL="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b="1"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b="1" i="0" dirty="0">
                <a:solidFill>
                  <a:srgbClr val="000000"/>
                </a:solidFill>
                <a:effectLst/>
                <a:latin typeface="Times New Roman" panose="02020603050405020304" pitchFamily="18" charset="0"/>
                <a:cs typeface="Times New Roman" panose="02020603050405020304" pitchFamily="18" charset="0"/>
              </a:rPr>
              <a:t>Discussion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50620D2-935C-3A18-88BF-9D2891AB529F}"/>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A7AFB0A7-93DC-EE4C-A443-80E2FCEF3327}"/>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75117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95F-A98C-A8C0-FA75-335F22DD10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145D30-8F44-052E-71EA-25DD9AA33917}"/>
              </a:ext>
            </a:extLst>
          </p:cNvPr>
          <p:cNvSpPr>
            <a:spLocks noGrp="1"/>
          </p:cNvSpPr>
          <p:nvPr>
            <p:ph idx="1"/>
          </p:nvPr>
        </p:nvSpPr>
        <p:spPr/>
        <p:txBody>
          <a:bodyPr>
            <a:normAutofit lnSpcReduction="10000"/>
          </a:bodyPr>
          <a:lstStyle/>
          <a:p>
            <a:pPr algn="just">
              <a:lnSpc>
                <a:spcPct val="150000"/>
              </a:lnSpc>
            </a:pPr>
            <a:r>
              <a:rPr lang="en-US" sz="3200" dirty="0">
                <a:solidFill>
                  <a:srgbClr val="FF0000"/>
                </a:solidFill>
                <a:latin typeface="Times New Roman" panose="02020603050405020304" pitchFamily="18" charset="0"/>
                <a:cs typeface="Times New Roman" panose="02020603050405020304" pitchFamily="18" charset="0"/>
              </a:rPr>
              <a:t>Ethics: </a:t>
            </a:r>
            <a:r>
              <a:rPr lang="en-US" sz="3200" b="0" i="0" dirty="0">
                <a:solidFill>
                  <a:srgbClr val="222222"/>
                </a:solidFill>
                <a:effectLst/>
                <a:latin typeface="Times New Roman" panose="02020603050405020304" pitchFamily="18" charset="0"/>
                <a:cs typeface="Times New Roman" panose="02020603050405020304" pitchFamily="18" charset="0"/>
              </a:rPr>
              <a:t>refers to the rules that a social system provides us with. </a:t>
            </a:r>
          </a:p>
          <a:p>
            <a:pPr algn="just">
              <a:lnSpc>
                <a:spcPct val="150000"/>
              </a:lnSpc>
            </a:pPr>
            <a:r>
              <a:rPr lang="en-US" sz="3200" b="0" i="0" dirty="0">
                <a:solidFill>
                  <a:srgbClr val="222222"/>
                </a:solidFill>
                <a:effectLst/>
                <a:latin typeface="Times New Roman" panose="02020603050405020304" pitchFamily="18" charset="0"/>
                <a:cs typeface="Times New Roman" panose="02020603050405020304" pitchFamily="18" charset="0"/>
              </a:rPr>
              <a:t>These are the codes of how to act in a workplace, in a public place, in a church, or anywhere else where other people are present. It’s necessary to act according to ethical principles even if they don’t agree with your own feelings. </a:t>
            </a:r>
            <a:r>
              <a:rPr lang="en-US" sz="3200" dirty="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E88E0F5D-FAE3-F236-A128-4495C72761A0}"/>
              </a:ext>
            </a:extLst>
          </p:cNvPr>
          <p:cNvSpPr>
            <a:spLocks noGrp="1"/>
          </p:cNvSpPr>
          <p:nvPr>
            <p:ph type="dt" sz="half" idx="10"/>
          </p:nvPr>
        </p:nvSpPr>
        <p:spPr/>
        <p:txBody>
          <a:bodyPr/>
          <a:lstStyle/>
          <a:p>
            <a:fld id="{4C7611C6-1832-4962-8728-4C75DAA7BA60}" type="datetime1">
              <a:rPr lang="en-US" smtClean="0"/>
              <a:t>6/11/2023</a:t>
            </a:fld>
            <a:endParaRPr lang="en-US"/>
          </a:p>
        </p:txBody>
      </p:sp>
      <p:sp>
        <p:nvSpPr>
          <p:cNvPr id="5" name="Footer Placeholder 4">
            <a:extLst>
              <a:ext uri="{FF2B5EF4-FFF2-40B4-BE49-F238E27FC236}">
                <a16:creationId xmlns:a16="http://schemas.microsoft.com/office/drawing/2014/main" id="{E36C387E-9F96-6D39-63D4-4E914D8F8FCF}"/>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161041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9B23-D1D2-F1CA-8766-E2C250247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DD8CB5-769E-DAFD-6A70-182D4F3748FF}"/>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4. Euthanasia</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Discussion</a:t>
            </a:r>
          </a:p>
        </p:txBody>
      </p:sp>
      <p:sp>
        <p:nvSpPr>
          <p:cNvPr id="4" name="Date Placeholder 3">
            <a:extLst>
              <a:ext uri="{FF2B5EF4-FFF2-40B4-BE49-F238E27FC236}">
                <a16:creationId xmlns:a16="http://schemas.microsoft.com/office/drawing/2014/main" id="{F7BE8E3A-9C1F-1C6F-0757-37F8426CD300}"/>
              </a:ext>
            </a:extLst>
          </p:cNvPr>
          <p:cNvSpPr>
            <a:spLocks noGrp="1"/>
          </p:cNvSpPr>
          <p:nvPr>
            <p:ph type="dt" sz="half" idx="10"/>
          </p:nvPr>
        </p:nvSpPr>
        <p:spPr/>
        <p:txBody>
          <a:bodyPr/>
          <a:lstStyle/>
          <a:p>
            <a:fld id="{1903C944-BAB5-4697-A4F8-2D2A61D52DF1}" type="datetime1">
              <a:rPr lang="en-US" smtClean="0"/>
              <a:t>6/11/2023</a:t>
            </a:fld>
            <a:endParaRPr lang="en-US"/>
          </a:p>
        </p:txBody>
      </p:sp>
      <p:sp>
        <p:nvSpPr>
          <p:cNvPr id="5" name="Footer Placeholder 4">
            <a:extLst>
              <a:ext uri="{FF2B5EF4-FFF2-40B4-BE49-F238E27FC236}">
                <a16:creationId xmlns:a16="http://schemas.microsoft.com/office/drawing/2014/main" id="{1DBADAC5-656D-C0A0-4C31-BB4AFCD255D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60649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E8CC-7D61-D406-FA89-8EED69953D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4CEED-0B86-AE61-C092-1A96B859BBD6}"/>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5. Role conflict</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Discussion</a:t>
            </a:r>
          </a:p>
        </p:txBody>
      </p:sp>
      <p:sp>
        <p:nvSpPr>
          <p:cNvPr id="4" name="Date Placeholder 3">
            <a:extLst>
              <a:ext uri="{FF2B5EF4-FFF2-40B4-BE49-F238E27FC236}">
                <a16:creationId xmlns:a16="http://schemas.microsoft.com/office/drawing/2014/main" id="{13ABF7EE-2EC4-0793-C752-B6D504B101FA}"/>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FCD10835-DC95-240B-6061-33E1D7A9BC2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808459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E8CC-7D61-D406-FA89-8EED69953D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4CEED-0B86-AE61-C092-1A96B859BBD6}"/>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6. Care of client living with HIV/AIDs, Hepatitis</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Discussion</a:t>
            </a:r>
          </a:p>
        </p:txBody>
      </p:sp>
      <p:sp>
        <p:nvSpPr>
          <p:cNvPr id="4" name="Date Placeholder 3">
            <a:extLst>
              <a:ext uri="{FF2B5EF4-FFF2-40B4-BE49-F238E27FC236}">
                <a16:creationId xmlns:a16="http://schemas.microsoft.com/office/drawing/2014/main" id="{13ABF7EE-2EC4-0793-C752-B6D504B101FA}"/>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FCD10835-DC95-240B-6061-33E1D7A9BC2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778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E8CC-7D61-D406-FA89-8EED69953D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4CEED-0B86-AE61-C092-1A96B859BBD6}"/>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7. Nurse patient ratio</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Discussion</a:t>
            </a:r>
          </a:p>
        </p:txBody>
      </p:sp>
      <p:sp>
        <p:nvSpPr>
          <p:cNvPr id="4" name="Date Placeholder 3">
            <a:extLst>
              <a:ext uri="{FF2B5EF4-FFF2-40B4-BE49-F238E27FC236}">
                <a16:creationId xmlns:a16="http://schemas.microsoft.com/office/drawing/2014/main" id="{13ABF7EE-2EC4-0793-C752-B6D504B101FA}"/>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FCD10835-DC95-240B-6061-33E1D7A9BC2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602348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960E-C5BE-D6F3-C48A-8BB8714EABC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Reason of Ethical Dilemmas</a:t>
            </a:r>
          </a:p>
        </p:txBody>
      </p:sp>
      <p:sp>
        <p:nvSpPr>
          <p:cNvPr id="3" name="Content Placeholder 2">
            <a:extLst>
              <a:ext uri="{FF2B5EF4-FFF2-40B4-BE49-F238E27FC236}">
                <a16:creationId xmlns:a16="http://schemas.microsoft.com/office/drawing/2014/main" id="{CD91B3B3-9A52-7512-85E0-E8179767D0D8}"/>
              </a:ext>
            </a:extLst>
          </p:cNvPr>
          <p:cNvSpPr>
            <a:spLocks noGrp="1"/>
          </p:cNvSpPr>
          <p:nvPr>
            <p:ph idx="1"/>
          </p:nvPr>
        </p:nvSpPr>
        <p:spPr/>
        <p:txBody>
          <a:bodyPr/>
          <a:lstStyle/>
          <a:p>
            <a:pPr marL="514350" indent="-514350">
              <a:lnSpc>
                <a:spcPct val="150000"/>
              </a:lnSpc>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Patients or their loved ones must make life or death decisions</a:t>
            </a:r>
          </a:p>
          <a:p>
            <a:pPr marL="514350" indent="-514350">
              <a:lnSpc>
                <a:spcPct val="150000"/>
              </a:lnSpc>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The patient refuses treatment.</a:t>
            </a:r>
          </a:p>
          <a:p>
            <a:pPr marL="514350" indent="-514350">
              <a:lnSpc>
                <a:spcPct val="150000"/>
              </a:lnSpc>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Nursing assignments may contradict cultural or religious beliefs.</a:t>
            </a:r>
          </a:p>
          <a:p>
            <a:pPr marL="514350" indent="-514350">
              <a:lnSpc>
                <a:spcPct val="150000"/>
              </a:lnSpc>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Nursing peers demonstrate incompetence.</a:t>
            </a:r>
          </a:p>
          <a:p>
            <a:pPr marL="514350" indent="-514350">
              <a:lnSpc>
                <a:spcPct val="150000"/>
              </a:lnSpc>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Inadequate staffing</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8B91A12-816C-5B5A-D4B0-234FB4A964ED}"/>
              </a:ext>
            </a:extLst>
          </p:cNvPr>
          <p:cNvSpPr>
            <a:spLocks noGrp="1"/>
          </p:cNvSpPr>
          <p:nvPr>
            <p:ph type="dt" sz="half" idx="10"/>
          </p:nvPr>
        </p:nvSpPr>
        <p:spPr/>
        <p:txBody>
          <a:bodyPr/>
          <a:lstStyle/>
          <a:p>
            <a:fld id="{96802180-1123-42E0-9128-809CE964A47C}" type="datetime1">
              <a:rPr lang="en-US" smtClean="0"/>
              <a:t>6/11/2023</a:t>
            </a:fld>
            <a:endParaRPr lang="en-US"/>
          </a:p>
        </p:txBody>
      </p:sp>
      <p:sp>
        <p:nvSpPr>
          <p:cNvPr id="5" name="Footer Placeholder 4">
            <a:extLst>
              <a:ext uri="{FF2B5EF4-FFF2-40B4-BE49-F238E27FC236}">
                <a16:creationId xmlns:a16="http://schemas.microsoft.com/office/drawing/2014/main" id="{14FDE3D7-EB9A-DD41-74EA-EDD12702B729}"/>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416379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3EF5-A379-DD17-928A-28097617BCAB}"/>
              </a:ext>
            </a:extLst>
          </p:cNvPr>
          <p:cNvSpPr>
            <a:spLocks noGrp="1"/>
          </p:cNvSpPr>
          <p:nvPr>
            <p:ph type="title"/>
          </p:nvPr>
        </p:nvSpPr>
        <p:spPr>
          <a:xfrm>
            <a:off x="622442" y="136525"/>
            <a:ext cx="10515600" cy="857500"/>
          </a:xfrm>
        </p:spPr>
        <p:txBody>
          <a:bodyPr/>
          <a:lstStyle/>
          <a:p>
            <a:r>
              <a:rPr lang="en-US" dirty="0">
                <a:latin typeface="Times New Roman" panose="02020603050405020304" pitchFamily="18" charset="0"/>
                <a:cs typeface="Times New Roman" panose="02020603050405020304" pitchFamily="18" charset="0"/>
              </a:rPr>
              <a:t>Ethical Responsibilities of Nurses</a:t>
            </a:r>
          </a:p>
        </p:txBody>
      </p:sp>
      <p:sp>
        <p:nvSpPr>
          <p:cNvPr id="3" name="Content Placeholder 2">
            <a:extLst>
              <a:ext uri="{FF2B5EF4-FFF2-40B4-BE49-F238E27FC236}">
                <a16:creationId xmlns:a16="http://schemas.microsoft.com/office/drawing/2014/main" id="{08872521-4F94-C3F3-084F-2E2F3CB9EADF}"/>
              </a:ext>
            </a:extLst>
          </p:cNvPr>
          <p:cNvSpPr>
            <a:spLocks noGrp="1"/>
          </p:cNvSpPr>
          <p:nvPr>
            <p:ph idx="1"/>
          </p:nvPr>
        </p:nvSpPr>
        <p:spPr>
          <a:xfrm>
            <a:off x="410967" y="904126"/>
            <a:ext cx="11537878" cy="5272837"/>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Nurses often face and deal with ethical issues and dilemmas.</a:t>
            </a:r>
          </a:p>
          <a:p>
            <a:pPr>
              <a:lnSpc>
                <a:spcPct val="150000"/>
              </a:lnSpc>
            </a:pPr>
            <a:r>
              <a:rPr lang="en-US" dirty="0">
                <a:latin typeface="Times New Roman" panose="02020603050405020304" pitchFamily="18" charset="0"/>
                <a:cs typeface="Times New Roman" panose="02020603050405020304" pitchFamily="18" charset="0"/>
              </a:rPr>
              <a:t>Nurses must understand their values and morals to be able to deal adequately with the ethical issues.</a:t>
            </a:r>
          </a:p>
          <a:p>
            <a:pPr>
              <a:lnSpc>
                <a:spcPct val="150000"/>
              </a:lnSpc>
            </a:pPr>
            <a:r>
              <a:rPr lang="en-US" dirty="0">
                <a:latin typeface="Times New Roman" panose="02020603050405020304" pitchFamily="18" charset="0"/>
                <a:cs typeface="Times New Roman" panose="02020603050405020304" pitchFamily="18" charset="0"/>
              </a:rPr>
              <a:t>They are expected to adhere to a code of ethics during daily duties</a:t>
            </a:r>
          </a:p>
          <a:p>
            <a:pPr>
              <a:lnSpc>
                <a:spcPct val="150000"/>
              </a:lnSpc>
            </a:pPr>
            <a:r>
              <a:rPr lang="en-US" dirty="0">
                <a:latin typeface="Times New Roman" panose="02020603050405020304" pitchFamily="18" charset="0"/>
                <a:cs typeface="Times New Roman" panose="02020603050405020304" pitchFamily="18" charset="0"/>
              </a:rPr>
              <a:t>ICN code of ethics acts as a guide to help them deal with possible challenges associated with their line of work. </a:t>
            </a:r>
          </a:p>
          <a:p>
            <a:pPr>
              <a:lnSpc>
                <a:spcPct val="150000"/>
              </a:lnSpc>
            </a:pPr>
            <a:r>
              <a:rPr lang="en-US" dirty="0">
                <a:latin typeface="Times New Roman" panose="02020603050405020304" pitchFamily="18" charset="0"/>
                <a:cs typeface="Times New Roman" panose="02020603050405020304" pitchFamily="18" charset="0"/>
              </a:rPr>
              <a:t>A nurse should learn to apply ethical principles of autonomy, </a:t>
            </a:r>
            <a:r>
              <a:rPr lang="en-US" dirty="0" err="1">
                <a:latin typeface="Times New Roman" panose="02020603050405020304" pitchFamily="18" charset="0"/>
                <a:cs typeface="Times New Roman" panose="02020603050405020304" pitchFamily="18" charset="0"/>
              </a:rPr>
              <a:t>beneficience</a:t>
            </a:r>
            <a:r>
              <a:rPr lang="en-US" dirty="0">
                <a:latin typeface="Times New Roman" panose="02020603050405020304" pitchFamily="18" charset="0"/>
                <a:cs typeface="Times New Roman" panose="02020603050405020304" pitchFamily="18" charset="0"/>
              </a:rPr>
              <a:t>, non-</a:t>
            </a:r>
            <a:r>
              <a:rPr lang="en-US" dirty="0" err="1">
                <a:latin typeface="Times New Roman" panose="02020603050405020304" pitchFamily="18" charset="0"/>
                <a:cs typeface="Times New Roman" panose="02020603050405020304" pitchFamily="18" charset="0"/>
              </a:rPr>
              <a:t>maleficience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varacity</a:t>
            </a:r>
            <a:r>
              <a:rPr lang="en-US" dirty="0">
                <a:latin typeface="Times New Roman" panose="02020603050405020304" pitchFamily="18" charset="0"/>
                <a:cs typeface="Times New Roman" panose="02020603050405020304" pitchFamily="18" charset="0"/>
              </a:rPr>
              <a:t>, fidelity, justice and respect for others.</a:t>
            </a:r>
          </a:p>
        </p:txBody>
      </p:sp>
      <p:sp>
        <p:nvSpPr>
          <p:cNvPr id="4" name="Date Placeholder 3">
            <a:extLst>
              <a:ext uri="{FF2B5EF4-FFF2-40B4-BE49-F238E27FC236}">
                <a16:creationId xmlns:a16="http://schemas.microsoft.com/office/drawing/2014/main" id="{CE3D9185-9D29-2673-BBFF-C08B5A0A2614}"/>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79586658-A206-A5E4-F348-E003FB1DA3D6}"/>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733761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C1DE6-E71E-101C-94E8-851A39007B70}"/>
              </a:ext>
            </a:extLst>
          </p:cNvPr>
          <p:cNvSpPr>
            <a:spLocks noGrp="1"/>
          </p:cNvSpPr>
          <p:nvPr>
            <p:ph idx="1"/>
          </p:nvPr>
        </p:nvSpPr>
        <p:spPr>
          <a:xfrm>
            <a:off x="838200" y="606175"/>
            <a:ext cx="10515600" cy="6115300"/>
          </a:xfrm>
        </p:spPr>
        <p:txBody>
          <a:bodyPr>
            <a:normAutofit fontScale="92500"/>
          </a:bodyPr>
          <a:lstStyle/>
          <a:p>
            <a:pPr marL="514350" indent="-514350">
              <a:lnSpc>
                <a:spcPct val="150000"/>
              </a:lnSpc>
              <a:buAutoNum type="arabicPeriod"/>
            </a:pPr>
            <a:r>
              <a:rPr lang="en-US" dirty="0">
                <a:latin typeface="Times New Roman" panose="02020603050405020304" pitchFamily="18" charset="0"/>
                <a:cs typeface="Times New Roman" panose="02020603050405020304" pitchFamily="18" charset="0"/>
              </a:rPr>
              <a:t>Conceptualize the ethical terminologies</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When nurses conceptualize the ethical principles she should understand his/her scope of practice, responsibility and limitations.</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Give respect by maintaining dignity and autonomy of the client</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Show strong commitment with patients, professionalism and boundaries.</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Protect client by maintaining privacy, safety and standards.</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Maximize the client’s wellbeing and protect other client’s wellbeing.</a:t>
            </a:r>
          </a:p>
          <a:p>
            <a:pPr marL="514350" indent="-514350">
              <a:lnSpc>
                <a:spcPct val="150000"/>
              </a:lnSpc>
              <a:buFont typeface="+mj-lt"/>
              <a:buAutoNum type="arabicPeriod"/>
            </a:pPr>
            <a:r>
              <a:rPr lang="en-US" dirty="0">
                <a:latin typeface="Times New Roman" panose="02020603050405020304" pitchFamily="18" charset="0"/>
                <a:cs typeface="Times New Roman" panose="02020603050405020304" pitchFamily="18" charset="0"/>
              </a:rPr>
              <a:t>Working well with co-workers.</a:t>
            </a:r>
          </a:p>
          <a:p>
            <a:pPr marL="514350" indent="-514350">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251063A-9753-B993-F75C-A5F5061ED5CC}"/>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7C8C6356-6FA1-6AC3-D514-7D2987D9AE75}"/>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4031916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8CF-6AD1-94B2-37BE-BEB6F363CD7A}"/>
              </a:ext>
            </a:extLst>
          </p:cNvPr>
          <p:cNvSpPr>
            <a:spLocks noGrp="1"/>
          </p:cNvSpPr>
          <p:nvPr>
            <p:ph type="title"/>
          </p:nvPr>
        </p:nvSpPr>
        <p:spPr>
          <a:xfrm>
            <a:off x="838200" y="2103437"/>
            <a:ext cx="10515600" cy="1325563"/>
          </a:xfrm>
        </p:spPr>
        <p:txBody>
          <a:bodyPr/>
          <a:lstStyle/>
          <a:p>
            <a:r>
              <a:rPr lang="en-US" dirty="0">
                <a:latin typeface="Times New Roman" panose="02020603050405020304" pitchFamily="18" charset="0"/>
                <a:cs typeface="Times New Roman" panose="02020603050405020304" pitchFamily="18" charset="0"/>
              </a:rPr>
              <a:t>Legal Concepts in Nursing</a:t>
            </a:r>
          </a:p>
        </p:txBody>
      </p:sp>
      <p:sp>
        <p:nvSpPr>
          <p:cNvPr id="4" name="Date Placeholder 3">
            <a:extLst>
              <a:ext uri="{FF2B5EF4-FFF2-40B4-BE49-F238E27FC236}">
                <a16:creationId xmlns:a16="http://schemas.microsoft.com/office/drawing/2014/main" id="{194310A1-455A-A57D-8045-9EB956EA0FE7}"/>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487F7262-CE18-E1AE-7CA8-FEBA95F9482F}"/>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118224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buNone/>
            </a:pPr>
            <a:r>
              <a:rPr lang="en-US" b="1" dirty="0"/>
              <a:t>Laws</a:t>
            </a:r>
          </a:p>
          <a:p>
            <a:pPr algn="just"/>
            <a:r>
              <a:rPr lang="en-US" dirty="0"/>
              <a:t>Formal codified norms of which everyone is expected to be aware. Violation of laws carry specific sanctions such as fines or imprisonment. </a:t>
            </a:r>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Types of Law</a:t>
            </a:r>
            <a:endParaRPr lang="ru-RU"/>
          </a:p>
        </p:txBody>
      </p:sp>
      <p:sp>
        <p:nvSpPr>
          <p:cNvPr id="6147" name="Rectangle 3"/>
          <p:cNvSpPr>
            <a:spLocks noGrp="1" noChangeArrowheads="1"/>
          </p:cNvSpPr>
          <p:nvPr>
            <p:ph type="body" idx="1"/>
          </p:nvPr>
        </p:nvSpPr>
        <p:spPr>
          <a:xfrm>
            <a:off x="1006867" y="1600200"/>
            <a:ext cx="10089223" cy="5029200"/>
          </a:xfrm>
        </p:spPr>
        <p:txBody>
          <a:bodyPr/>
          <a:lstStyle/>
          <a:p>
            <a:r>
              <a:rPr lang="en-US" b="1" dirty="0"/>
              <a:t>Statutory Law </a:t>
            </a:r>
          </a:p>
          <a:p>
            <a:pPr lvl="1"/>
            <a:r>
              <a:rPr lang="en-US" dirty="0"/>
              <a:t>Created by elected legislators</a:t>
            </a:r>
          </a:p>
          <a:p>
            <a:pPr lvl="1"/>
            <a:r>
              <a:rPr lang="en-US" dirty="0"/>
              <a:t>Can be either </a:t>
            </a:r>
            <a:r>
              <a:rPr lang="en-US" b="1" dirty="0"/>
              <a:t>criminal or civil</a:t>
            </a:r>
          </a:p>
          <a:p>
            <a:pPr lvl="1"/>
            <a:r>
              <a:rPr lang="en-US" dirty="0"/>
              <a:t>Example:  Nurse Practice Acts (NPA), Emergency Medical Treatment and Active Labor Act (EMTALA)</a:t>
            </a:r>
          </a:p>
          <a:p>
            <a:r>
              <a:rPr lang="en-US" b="1" dirty="0"/>
              <a:t>Common Law</a:t>
            </a:r>
          </a:p>
          <a:p>
            <a:pPr lvl="1"/>
            <a:r>
              <a:rPr lang="en-US" dirty="0"/>
              <a:t>Created by judicial bodies as a result of legal cases</a:t>
            </a:r>
          </a:p>
          <a:p>
            <a:pPr lvl="1"/>
            <a:r>
              <a:rPr lang="en-US" dirty="0"/>
              <a:t>Examples:  “Informed consent,” “abortion rights,” client’s right to refuse treatment</a:t>
            </a:r>
            <a:endParaRPr lang="ru-RU" dirty="0"/>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6628-6933-F08A-570B-DA351A84F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81110C-4394-C9CC-3E1A-9F9F20691AF8}"/>
              </a:ext>
            </a:extLst>
          </p:cNvPr>
          <p:cNvSpPr>
            <a:spLocks noGrp="1"/>
          </p:cNvSpPr>
          <p:nvPr>
            <p:ph idx="1"/>
          </p:nvPr>
        </p:nvSpPr>
        <p:spPr/>
        <p:txBody>
          <a:bodyPr/>
          <a:lstStyle/>
          <a:p>
            <a:endParaRPr lang="en-US"/>
          </a:p>
        </p:txBody>
      </p:sp>
      <p:pic>
        <p:nvPicPr>
          <p:cNvPr id="1026" name="Picture 2" descr="Ethics vs. Morals">
            <a:extLst>
              <a:ext uri="{FF2B5EF4-FFF2-40B4-BE49-F238E27FC236}">
                <a16:creationId xmlns:a16="http://schemas.microsoft.com/office/drawing/2014/main" id="{9A6CF167-27C0-D08D-B09B-C1E7AE37B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35D1D51-DA62-BAD5-C9E0-4904D73005A1}"/>
              </a:ext>
            </a:extLst>
          </p:cNvPr>
          <p:cNvSpPr>
            <a:spLocks noGrp="1"/>
          </p:cNvSpPr>
          <p:nvPr>
            <p:ph type="dt" sz="half" idx="10"/>
          </p:nvPr>
        </p:nvSpPr>
        <p:spPr/>
        <p:txBody>
          <a:bodyPr/>
          <a:lstStyle/>
          <a:p>
            <a:fld id="{3AB8812E-C380-40DB-971E-C7B2EE58AD99}" type="datetime1">
              <a:rPr lang="en-US" smtClean="0"/>
              <a:t>6/11/2023</a:t>
            </a:fld>
            <a:endParaRPr lang="en-US"/>
          </a:p>
        </p:txBody>
      </p:sp>
      <p:sp>
        <p:nvSpPr>
          <p:cNvPr id="5" name="Footer Placeholder 4">
            <a:extLst>
              <a:ext uri="{FF2B5EF4-FFF2-40B4-BE49-F238E27FC236}">
                <a16:creationId xmlns:a16="http://schemas.microsoft.com/office/drawing/2014/main" id="{347380E5-2AC9-272E-AB78-F98297874E3B}"/>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034606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243651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Constitution law</a:t>
            </a:r>
            <a:endParaRPr lang="en-US" b="1"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80147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t>Administrative Law (</a:t>
            </a:r>
            <a:r>
              <a:rPr lang="ne-NP"/>
              <a:t>प्रशासनिक कानून</a:t>
            </a:r>
            <a:r>
              <a:rPr lang="en-US"/>
              <a:t>)</a:t>
            </a: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113722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0581D-5A7F-B0E3-647D-D584285E3393}"/>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1770864C-3664-2401-E827-D97E286D7080}"/>
              </a:ext>
            </a:extLst>
          </p:cNvPr>
          <p:cNvSpPr>
            <a:spLocks noGrp="1"/>
          </p:cNvSpPr>
          <p:nvPr>
            <p:ph idx="1"/>
          </p:nvPr>
        </p:nvSpPr>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Crime – is an act that is a violation of duty or breach of law, punishable by the state by fine or imprisonment.</a:t>
            </a:r>
          </a:p>
        </p:txBody>
      </p:sp>
      <p:sp>
        <p:nvSpPr>
          <p:cNvPr id="3" name="Date Placeholder 2">
            <a:extLst>
              <a:ext uri="{FF2B5EF4-FFF2-40B4-BE49-F238E27FC236}">
                <a16:creationId xmlns:a16="http://schemas.microsoft.com/office/drawing/2014/main" id="{D528C8D3-0FEE-6E40-5AEA-F2CED234FC1A}"/>
              </a:ext>
            </a:extLst>
          </p:cNvPr>
          <p:cNvSpPr>
            <a:spLocks noGrp="1"/>
          </p:cNvSpPr>
          <p:nvPr>
            <p:ph type="dt" sz="half" idx="10"/>
          </p:nvPr>
        </p:nvSpPr>
        <p:spPr/>
        <p:txBody>
          <a:bodyPr/>
          <a:lstStyle/>
          <a:p>
            <a:fld id="{00C18752-5ED3-4630-AD7E-68FA84031B3F}" type="datetime1">
              <a:rPr lang="en-US" smtClean="0"/>
              <a:t>6/11/2023</a:t>
            </a:fld>
            <a:endParaRPr lang="en-US"/>
          </a:p>
        </p:txBody>
      </p:sp>
      <p:sp>
        <p:nvSpPr>
          <p:cNvPr id="4" name="Footer Placeholder 3">
            <a:extLst>
              <a:ext uri="{FF2B5EF4-FFF2-40B4-BE49-F238E27FC236}">
                <a16:creationId xmlns:a16="http://schemas.microsoft.com/office/drawing/2014/main" id="{E4BD4E9F-9DF5-192D-508D-62476E072091}"/>
              </a:ext>
            </a:extLst>
          </p:cNvPr>
          <p:cNvSpPr>
            <a:spLocks noGrp="1"/>
          </p:cNvSpPr>
          <p:nvPr>
            <p:ph type="ftr" sz="quarter" idx="11"/>
          </p:nvPr>
        </p:nvSpPr>
        <p:spPr/>
        <p:txBody>
          <a:bodyPr/>
          <a:lstStyle/>
          <a:p>
            <a:r>
              <a:rPr lang="en-US"/>
              <a:t>Anju Poudel</a:t>
            </a:r>
          </a:p>
        </p:txBody>
      </p:sp>
      <p:pic>
        <p:nvPicPr>
          <p:cNvPr id="7" name="Picture 6">
            <a:extLst>
              <a:ext uri="{FF2B5EF4-FFF2-40B4-BE49-F238E27FC236}">
                <a16:creationId xmlns:a16="http://schemas.microsoft.com/office/drawing/2014/main" id="{D9A64313-5F69-F78C-24CD-50264B28EE44}"/>
              </a:ext>
            </a:extLst>
          </p:cNvPr>
          <p:cNvPicPr/>
          <p:nvPr/>
        </p:nvPicPr>
        <p:blipFill>
          <a:blip r:embed="rId2"/>
          <a:stretch>
            <a:fillRect/>
          </a:stretch>
        </p:blipFill>
        <p:spPr>
          <a:xfrm>
            <a:off x="2284287" y="2819864"/>
            <a:ext cx="6469294" cy="3673011"/>
          </a:xfrm>
          <a:prstGeom prst="rect">
            <a:avLst/>
          </a:prstGeom>
        </p:spPr>
      </p:pic>
    </p:spTree>
    <p:extLst>
      <p:ext uri="{BB962C8B-B14F-4D97-AF65-F5344CB8AC3E}">
        <p14:creationId xmlns:p14="http://schemas.microsoft.com/office/powerpoint/2010/main" val="325970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Criminal laws</a:t>
            </a:r>
            <a:br>
              <a:rPr lang="en-US" b="1"/>
            </a:b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35462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883578" y="0"/>
            <a:ext cx="10479640" cy="6858000"/>
          </a:xfrm>
          <a:prstGeom prst="rect">
            <a:avLst/>
          </a:prstGeom>
        </p:spPr>
      </p:pic>
    </p:spTree>
    <p:extLst>
      <p:ext uri="{BB962C8B-B14F-4D97-AF65-F5344CB8AC3E}">
        <p14:creationId xmlns:p14="http://schemas.microsoft.com/office/powerpoint/2010/main" val="70826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1078787" y="0"/>
            <a:ext cx="9589213" cy="6858000"/>
          </a:xfrm>
          <a:prstGeom prst="rect">
            <a:avLst/>
          </a:prstGeom>
        </p:spPr>
      </p:pic>
    </p:spTree>
    <p:extLst>
      <p:ext uri="{BB962C8B-B14F-4D97-AF65-F5344CB8AC3E}">
        <p14:creationId xmlns:p14="http://schemas.microsoft.com/office/powerpoint/2010/main" val="3468841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5425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Civil laws</a:t>
            </a:r>
            <a:br>
              <a:rPr lang="en-US" b="1"/>
            </a:b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12181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19536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E48D-F813-0C80-E239-9BABD35D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F1F43C-5DBB-2207-82E2-E4DD13DC5A29}"/>
              </a:ext>
            </a:extLst>
          </p:cNvPr>
          <p:cNvSpPr>
            <a:spLocks noGrp="1"/>
          </p:cNvSpPr>
          <p:nvPr>
            <p:ph idx="1"/>
          </p:nvPr>
        </p:nvSpPr>
        <p:spPr/>
        <p:txBody>
          <a:bodyPr/>
          <a:lstStyle/>
          <a:p>
            <a:endParaRPr lang="en-US"/>
          </a:p>
        </p:txBody>
      </p:sp>
      <p:pic>
        <p:nvPicPr>
          <p:cNvPr id="2050" name="Picture 2" descr="Morals and Ethics">
            <a:extLst>
              <a:ext uri="{FF2B5EF4-FFF2-40B4-BE49-F238E27FC236}">
                <a16:creationId xmlns:a16="http://schemas.microsoft.com/office/drawing/2014/main" id="{7DA87AAF-FEBC-1DA5-F740-042692195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09" y="459161"/>
            <a:ext cx="8290598" cy="603371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45FDA95-4BC8-B81F-9B86-2890E06D7781}"/>
              </a:ext>
            </a:extLst>
          </p:cNvPr>
          <p:cNvSpPr>
            <a:spLocks noGrp="1"/>
          </p:cNvSpPr>
          <p:nvPr>
            <p:ph type="dt" sz="half" idx="10"/>
          </p:nvPr>
        </p:nvSpPr>
        <p:spPr/>
        <p:txBody>
          <a:bodyPr/>
          <a:lstStyle/>
          <a:p>
            <a:fld id="{BCD23B77-E1EF-4827-97B5-51DFD6855166}" type="datetime1">
              <a:rPr lang="en-US" smtClean="0"/>
              <a:t>6/11/2023</a:t>
            </a:fld>
            <a:endParaRPr lang="en-US"/>
          </a:p>
        </p:txBody>
      </p:sp>
      <p:sp>
        <p:nvSpPr>
          <p:cNvPr id="5" name="Footer Placeholder 4">
            <a:extLst>
              <a:ext uri="{FF2B5EF4-FFF2-40B4-BE49-F238E27FC236}">
                <a16:creationId xmlns:a16="http://schemas.microsoft.com/office/drawing/2014/main" id="{42F32DC6-997A-95B7-B8BC-A8780E1A6A3A}"/>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723923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Torts</a:t>
            </a:r>
            <a:endParaRPr lang="en-US" b="1"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79003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p:txBody>
          <a:bodyPr/>
          <a:lstStyle/>
          <a:p>
            <a:r>
              <a:rPr lang="en-US"/>
              <a:t>Assault</a:t>
            </a:r>
          </a:p>
        </p:txBody>
      </p:sp>
      <p:sp>
        <p:nvSpPr>
          <p:cNvPr id="36867" name="Rectangle 3"/>
          <p:cNvSpPr>
            <a:spLocks noGrp="1" noChangeArrowheads="1"/>
          </p:cNvSpPr>
          <p:nvPr>
            <p:ph type="body" idx="1"/>
          </p:nvPr>
        </p:nvSpPr>
        <p:spPr/>
        <p:txBody>
          <a:bodyPr/>
          <a:lstStyle/>
          <a:p>
            <a:pPr>
              <a:buFont typeface="Wingdings" pitchFamily="2" charset="2"/>
              <a:buNone/>
            </a:pPr>
            <a:r>
              <a:rPr lang="en-US">
                <a:effectLst/>
              </a:rPr>
              <a:t>	</a:t>
            </a:r>
            <a:r>
              <a:rPr lang="en-US" sz="3600"/>
              <a:t>occurs when one person intentionally puts another in reasonable fear of an offensive or harmful bodily contact</a:t>
            </a:r>
          </a:p>
        </p:txBody>
      </p:sp>
      <p:pic>
        <p:nvPicPr>
          <p:cNvPr id="36872" name="Picture 8" descr="argument"/>
          <p:cNvPicPr>
            <a:picLocks noChangeAspect="1" noChangeArrowheads="1"/>
          </p:cNvPicPr>
          <p:nvPr/>
        </p:nvPicPr>
        <p:blipFill>
          <a:blip r:embed="rId2" cstate="print"/>
          <a:srcRect/>
          <a:stretch>
            <a:fillRect/>
          </a:stretch>
        </p:blipFill>
        <p:spPr bwMode="auto">
          <a:xfrm>
            <a:off x="4191000" y="3657601"/>
            <a:ext cx="3810000" cy="2505075"/>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lstStyle/>
          <a:p>
            <a:r>
              <a:rPr lang="en-US"/>
              <a:t>Battery</a:t>
            </a:r>
          </a:p>
        </p:txBody>
      </p:sp>
      <p:sp>
        <p:nvSpPr>
          <p:cNvPr id="37891" name="Rectangle 3"/>
          <p:cNvSpPr>
            <a:spLocks noGrp="1" noChangeArrowheads="1"/>
          </p:cNvSpPr>
          <p:nvPr>
            <p:ph type="body" idx="1"/>
          </p:nvPr>
        </p:nvSpPr>
        <p:spPr/>
        <p:txBody>
          <a:bodyPr/>
          <a:lstStyle/>
          <a:p>
            <a:pPr algn="ctr">
              <a:buFont typeface="Wingdings" pitchFamily="2" charset="2"/>
              <a:buNone/>
            </a:pPr>
            <a:r>
              <a:rPr lang="en-US">
                <a:effectLst/>
              </a:rPr>
              <a:t>Harmful or offensive touching, includes pushing,</a:t>
            </a:r>
          </a:p>
          <a:p>
            <a:pPr algn="ctr">
              <a:buFont typeface="Wingdings" pitchFamily="2" charset="2"/>
              <a:buNone/>
            </a:pPr>
            <a:r>
              <a:rPr lang="en-US">
                <a:effectLst/>
              </a:rPr>
              <a:t>punching, spitting, or shooting.</a:t>
            </a:r>
          </a:p>
        </p:txBody>
      </p:sp>
      <p:pic>
        <p:nvPicPr>
          <p:cNvPr id="37893" name="Picture 5" descr="assault1"/>
          <p:cNvPicPr>
            <a:picLocks noChangeAspect="1" noChangeArrowheads="1"/>
          </p:cNvPicPr>
          <p:nvPr/>
        </p:nvPicPr>
        <p:blipFill>
          <a:blip r:embed="rId2" cstate="print"/>
          <a:srcRect/>
          <a:stretch>
            <a:fillRect/>
          </a:stretch>
        </p:blipFill>
        <p:spPr bwMode="auto">
          <a:xfrm>
            <a:off x="4038600" y="3048001"/>
            <a:ext cx="4191000" cy="297021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t>Fraud (Thagi)</a:t>
            </a: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7057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p:txBody>
          <a:bodyPr/>
          <a:lstStyle/>
          <a:p>
            <a:r>
              <a:rPr lang="en-US"/>
              <a:t>Invasion of Privacy</a:t>
            </a:r>
          </a:p>
        </p:txBody>
      </p:sp>
      <p:sp>
        <p:nvSpPr>
          <p:cNvPr id="40963" name="Rectangle 3"/>
          <p:cNvSpPr>
            <a:spLocks noGrp="1" noChangeArrowheads="1"/>
          </p:cNvSpPr>
          <p:nvPr>
            <p:ph type="body" idx="1"/>
          </p:nvPr>
        </p:nvSpPr>
        <p:spPr/>
        <p:txBody>
          <a:bodyPr/>
          <a:lstStyle/>
          <a:p>
            <a:pPr>
              <a:buFont typeface="Wingdings" pitchFamily="2" charset="2"/>
              <a:buNone/>
            </a:pPr>
            <a:r>
              <a:rPr lang="en-US">
                <a:effectLst/>
              </a:rPr>
              <a:t>Uninvited intrusion into an individual’s personal</a:t>
            </a:r>
          </a:p>
          <a:p>
            <a:pPr>
              <a:buFont typeface="Wingdings" pitchFamily="2" charset="2"/>
              <a:buNone/>
            </a:pPr>
            <a:r>
              <a:rPr lang="en-US">
                <a:effectLst/>
              </a:rPr>
              <a:t>relationships and activities.</a:t>
            </a:r>
          </a:p>
        </p:txBody>
      </p:sp>
      <p:pic>
        <p:nvPicPr>
          <p:cNvPr id="40967" name="Picture 7" descr="invasion of privacy cartoons, invasion of privacy cartoon, invasion of privacy picture, invasion of privacy pictures, invasion of privacy image, invasion of privacy images, invasion of privacy illustration, invasion of privacy illustrations "/>
          <p:cNvPicPr>
            <a:picLocks noChangeAspect="1" noChangeArrowheads="1"/>
          </p:cNvPicPr>
          <p:nvPr/>
        </p:nvPicPr>
        <p:blipFill>
          <a:blip r:embed="rId2" cstate="print"/>
          <a:srcRect/>
          <a:stretch>
            <a:fillRect/>
          </a:stretch>
        </p:blipFill>
        <p:spPr bwMode="auto">
          <a:xfrm>
            <a:off x="2362200" y="2895600"/>
            <a:ext cx="3810000" cy="3352800"/>
          </a:xfrm>
          <a:prstGeom prst="rect">
            <a:avLst/>
          </a:prstGeom>
          <a:noFill/>
        </p:spPr>
      </p:pic>
      <p:pic>
        <p:nvPicPr>
          <p:cNvPr id="40969" name="Picture 9" descr="invasion of privacy cartoons, invasion of privacy cartoon, invasion of privacy picture, invasion of privacy pictures, invasion of privacy image, invasion of privacy images, invasion of privacy illustration, invasion of privacy illustrations "/>
          <p:cNvPicPr>
            <a:picLocks noChangeAspect="1" noChangeArrowheads="1"/>
          </p:cNvPicPr>
          <p:nvPr/>
        </p:nvPicPr>
        <p:blipFill>
          <a:blip r:embed="rId3" cstate="print"/>
          <a:srcRect/>
          <a:stretch>
            <a:fillRect/>
          </a:stretch>
        </p:blipFill>
        <p:spPr bwMode="auto">
          <a:xfrm>
            <a:off x="6629400" y="2514600"/>
            <a:ext cx="3238500" cy="38100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1981200" y="152401"/>
            <a:ext cx="8229600" cy="715963"/>
          </a:xfrm>
        </p:spPr>
        <p:txBody>
          <a:bodyPr/>
          <a:lstStyle/>
          <a:p>
            <a:r>
              <a:rPr lang="en-US" sz="4000"/>
              <a:t>Defamation</a:t>
            </a:r>
          </a:p>
        </p:txBody>
      </p:sp>
      <p:sp>
        <p:nvSpPr>
          <p:cNvPr id="39939" name="Rectangle 3"/>
          <p:cNvSpPr>
            <a:spLocks noGrp="1" noChangeArrowheads="1"/>
          </p:cNvSpPr>
          <p:nvPr>
            <p:ph type="body" idx="1"/>
          </p:nvPr>
        </p:nvSpPr>
        <p:spPr>
          <a:xfrm>
            <a:off x="1905000" y="1143000"/>
            <a:ext cx="8229600" cy="5486400"/>
          </a:xfrm>
        </p:spPr>
        <p:txBody>
          <a:bodyPr/>
          <a:lstStyle/>
          <a:p>
            <a:pPr marL="609600" indent="-609600">
              <a:buNone/>
            </a:pPr>
            <a:r>
              <a:rPr lang="en-US">
                <a:effectLst/>
              </a:rPr>
              <a:t>	False statements that injure a person’s reputation or good name.</a:t>
            </a:r>
          </a:p>
          <a:p>
            <a:pPr marL="1371600" lvl="2" indent="-457200">
              <a:buFontTx/>
              <a:buChar char="o"/>
            </a:pPr>
            <a:r>
              <a:rPr lang="en-US" sz="2800" b="1" u="sng"/>
              <a:t>slander</a:t>
            </a:r>
            <a:r>
              <a:rPr lang="en-US" sz="2800"/>
              <a:t>—spoken defamation</a:t>
            </a:r>
          </a:p>
          <a:p>
            <a:pPr marL="1371600" lvl="2" indent="-457200">
              <a:buFontTx/>
              <a:buChar char="o"/>
            </a:pPr>
            <a:r>
              <a:rPr lang="en-US" sz="2800" b="1" u="sng"/>
              <a:t>libel</a:t>
            </a:r>
            <a:r>
              <a:rPr lang="en-US" sz="2800"/>
              <a:t>- written or printed defamation</a:t>
            </a:r>
          </a:p>
          <a:p>
            <a:pPr marL="1371600" lvl="2" indent="-457200">
              <a:buNone/>
            </a:pPr>
            <a:endParaRPr lang="en-US" sz="2800"/>
          </a:p>
          <a:p>
            <a:pPr marL="609600" indent="-609600">
              <a:buNone/>
            </a:pPr>
            <a:r>
              <a:rPr lang="en-US">
                <a:effectLst/>
              </a:rPr>
              <a:t>	To be defamatory the statement must be:</a:t>
            </a:r>
          </a:p>
          <a:p>
            <a:pPr marL="1371600" lvl="2" indent="-457200">
              <a:buFont typeface="Wingdings" pitchFamily="2" charset="2"/>
              <a:buAutoNum type="arabicPeriod"/>
            </a:pPr>
            <a:r>
              <a:rPr lang="en-US">
                <a:effectLst/>
              </a:rPr>
              <a:t>False</a:t>
            </a:r>
          </a:p>
          <a:p>
            <a:pPr marL="1371600" lvl="2" indent="-457200">
              <a:buFont typeface="Wingdings" pitchFamily="2" charset="2"/>
              <a:buAutoNum type="arabicPeriod"/>
            </a:pPr>
            <a:r>
              <a:rPr lang="en-US">
                <a:effectLst/>
              </a:rPr>
              <a:t>Communicated to a 3rd party</a:t>
            </a:r>
          </a:p>
          <a:p>
            <a:pPr marL="1371600" lvl="2" indent="-457200">
              <a:buFont typeface="Wingdings" pitchFamily="2" charset="2"/>
              <a:buAutoNum type="arabicPeriod"/>
            </a:pPr>
            <a:r>
              <a:rPr lang="en-US">
                <a:effectLst/>
              </a:rPr>
              <a:t>The victim’s reputation is ruined or he/she faces ridicule</a:t>
            </a:r>
          </a:p>
        </p:txBody>
      </p:sp>
      <p:pic>
        <p:nvPicPr>
          <p:cNvPr id="39941" name="Picture 5" descr="See full size image">
            <a:hlinkClick r:id="rId2"/>
          </p:cNvPr>
          <p:cNvPicPr>
            <a:picLocks noChangeAspect="1" noChangeArrowheads="1"/>
          </p:cNvPicPr>
          <p:nvPr/>
        </p:nvPicPr>
        <p:blipFill>
          <a:blip r:embed="rId3" cstate="print"/>
          <a:srcRect/>
          <a:stretch>
            <a:fillRect/>
          </a:stretch>
        </p:blipFill>
        <p:spPr bwMode="auto">
          <a:xfrm>
            <a:off x="4876801" y="5791200"/>
            <a:ext cx="2047875" cy="69215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r>
              <a:rPr lang="en-US"/>
              <a:t>False Imprisonment</a:t>
            </a:r>
          </a:p>
        </p:txBody>
      </p:sp>
      <p:sp>
        <p:nvSpPr>
          <p:cNvPr id="38915" name="Rectangle 3"/>
          <p:cNvSpPr>
            <a:spLocks noGrp="1" noChangeArrowheads="1"/>
          </p:cNvSpPr>
          <p:nvPr>
            <p:ph type="body" sz="half" idx="1"/>
          </p:nvPr>
        </p:nvSpPr>
        <p:spPr/>
        <p:txBody>
          <a:bodyPr/>
          <a:lstStyle/>
          <a:p>
            <a:r>
              <a:rPr lang="en-US"/>
              <a:t>The intentional confinement of a person against the person’s will and without lawful privilege.</a:t>
            </a:r>
          </a:p>
          <a:p>
            <a:r>
              <a:rPr lang="en-US"/>
              <a:t>It can include being handcuffed or locked in a room or car.</a:t>
            </a:r>
          </a:p>
        </p:txBody>
      </p:sp>
      <p:pic>
        <p:nvPicPr>
          <p:cNvPr id="38918" name="Picture 6" descr="false imprisonment or arrest"/>
          <p:cNvPicPr>
            <a:picLocks noChangeAspect="1" noChangeArrowheads="1"/>
          </p:cNvPicPr>
          <p:nvPr/>
        </p:nvPicPr>
        <p:blipFill>
          <a:blip r:embed="rId2" cstate="print"/>
          <a:srcRect/>
          <a:stretch>
            <a:fillRect/>
          </a:stretch>
        </p:blipFill>
        <p:spPr bwMode="auto">
          <a:xfrm>
            <a:off x="6934200" y="1524000"/>
            <a:ext cx="2819400" cy="42291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r>
              <a:rPr lang="en-US"/>
              <a:t>Trespass to Land</a:t>
            </a:r>
          </a:p>
        </p:txBody>
      </p:sp>
      <p:sp>
        <p:nvSpPr>
          <p:cNvPr id="41987" name="Rectangle 3"/>
          <p:cNvSpPr>
            <a:spLocks noGrp="1" noChangeArrowheads="1"/>
          </p:cNvSpPr>
          <p:nvPr>
            <p:ph type="body" idx="1"/>
          </p:nvPr>
        </p:nvSpPr>
        <p:spPr>
          <a:xfrm>
            <a:off x="1981200" y="1600201"/>
            <a:ext cx="8382000" cy="4525963"/>
          </a:xfrm>
        </p:spPr>
        <p:txBody>
          <a:bodyPr/>
          <a:lstStyle/>
          <a:p>
            <a:pPr>
              <a:buFont typeface="Wingdings" pitchFamily="2" charset="2"/>
              <a:buNone/>
            </a:pPr>
            <a:r>
              <a:rPr lang="en-US">
                <a:effectLst/>
              </a:rPr>
              <a:t>	Entry onto the property of another without the owner’s consent.</a:t>
            </a:r>
          </a:p>
        </p:txBody>
      </p:sp>
      <p:pic>
        <p:nvPicPr>
          <p:cNvPr id="41989" name="Picture 5" descr="06trespassing">
            <a:hlinkClick r:id="rId2"/>
          </p:cNvPr>
          <p:cNvPicPr>
            <a:picLocks noChangeAspect="1" noChangeArrowheads="1"/>
          </p:cNvPicPr>
          <p:nvPr/>
        </p:nvPicPr>
        <p:blipFill>
          <a:blip r:embed="rId3" cstate="print"/>
          <a:srcRect/>
          <a:stretch>
            <a:fillRect/>
          </a:stretch>
        </p:blipFill>
        <p:spPr bwMode="auto">
          <a:xfrm>
            <a:off x="2438400" y="3186114"/>
            <a:ext cx="3505200" cy="2816225"/>
          </a:xfrm>
          <a:prstGeom prst="rect">
            <a:avLst/>
          </a:prstGeom>
          <a:noFill/>
        </p:spPr>
      </p:pic>
      <p:pic>
        <p:nvPicPr>
          <p:cNvPr id="41991" name="Picture 7" descr="istockphoto_8479150-isolated-colour-no-trespassing-sign">
            <a:hlinkClick r:id="rId4"/>
          </p:cNvPr>
          <p:cNvPicPr>
            <a:picLocks noChangeAspect="1" noChangeArrowheads="1"/>
          </p:cNvPicPr>
          <p:nvPr/>
        </p:nvPicPr>
        <p:blipFill>
          <a:blip r:embed="rId5" cstate="print"/>
          <a:srcRect/>
          <a:stretch>
            <a:fillRect/>
          </a:stretch>
        </p:blipFill>
        <p:spPr bwMode="auto">
          <a:xfrm>
            <a:off x="6705600" y="3581400"/>
            <a:ext cx="3276600" cy="21844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57200"/>
            <a:ext cx="8915400" cy="6172200"/>
          </a:xfrm>
        </p:spPr>
        <p:txBody>
          <a:bodyPr>
            <a:noAutofit/>
          </a:bodyPr>
          <a:lstStyle/>
          <a:p>
            <a:pPr lvl="1" algn="just">
              <a:lnSpc>
                <a:spcPct val="150000"/>
              </a:lnSpc>
            </a:pPr>
            <a:r>
              <a:rPr lang="en-US" sz="3200" b="1" dirty="0"/>
              <a:t>Unintentional</a:t>
            </a:r>
          </a:p>
          <a:p>
            <a:pPr lvl="1" algn="just">
              <a:lnSpc>
                <a:spcPct val="150000"/>
              </a:lnSpc>
              <a:buNone/>
            </a:pPr>
            <a:r>
              <a:rPr lang="en-US" sz="3200" b="1" dirty="0"/>
              <a:t>Negligence</a:t>
            </a:r>
            <a:r>
              <a:rPr lang="en-US" sz="3200" dirty="0"/>
              <a:t> – misconduct or practice that is below the standard expected. </a:t>
            </a:r>
          </a:p>
          <a:p>
            <a:pPr lvl="2" algn="just">
              <a:lnSpc>
                <a:spcPct val="150000"/>
              </a:lnSpc>
            </a:pPr>
            <a:r>
              <a:rPr lang="en-US" sz="3200" dirty="0"/>
              <a:t>When a person owes a duty to another and, through failure to fulfill that duty, causes harm. Both nonmedical and professional persons can be liable for negligent acts.</a:t>
            </a:r>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0" y="838201"/>
            <a:ext cx="8686800" cy="5287963"/>
          </a:xfrm>
        </p:spPr>
        <p:txBody>
          <a:bodyPr>
            <a:normAutofit/>
          </a:bodyPr>
          <a:lstStyle/>
          <a:p>
            <a:pPr lvl="2" indent="-631825" algn="just">
              <a:lnSpc>
                <a:spcPct val="150000"/>
              </a:lnSpc>
              <a:buNone/>
            </a:pPr>
            <a:r>
              <a:rPr lang="en-US" sz="3200" b="1" dirty="0"/>
              <a:t>Malpractice</a:t>
            </a:r>
            <a:r>
              <a:rPr lang="en-US" sz="3200" dirty="0"/>
              <a:t> - is a type of negligence; it is often called "professional negligence". It occurs when a licensed professional (like a doctor, lawyer or accountant) fails to provide services as per the standards set by the governing body ("standard of care"), subsequently causing harm.</a:t>
            </a:r>
            <a:endParaRPr lang="ru-RU" sz="3200" dirty="0"/>
          </a:p>
          <a:p>
            <a:pPr>
              <a:lnSpc>
                <a:spcPct val="150000"/>
              </a:lnSpc>
            </a:pPr>
            <a:endParaRPr lang="en-US" dirty="0"/>
          </a:p>
          <a:p>
            <a:endParaRPr lang="en-US" dirty="0"/>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2504-82DD-181C-BF4B-2703FA137D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11CD06-137C-9E2D-6C35-D14DC4B6057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3F450F4-B446-42CA-AA1B-FCBCF1574489}"/>
              </a:ext>
            </a:extLst>
          </p:cNvPr>
          <p:cNvPicPr>
            <a:picLocks noChangeAspect="1"/>
          </p:cNvPicPr>
          <p:nvPr/>
        </p:nvPicPr>
        <p:blipFill>
          <a:blip r:embed="rId2"/>
          <a:stretch>
            <a:fillRect/>
          </a:stretch>
        </p:blipFill>
        <p:spPr>
          <a:xfrm>
            <a:off x="2681554" y="1032770"/>
            <a:ext cx="6441897" cy="4792459"/>
          </a:xfrm>
          <a:prstGeom prst="rect">
            <a:avLst/>
          </a:prstGeom>
        </p:spPr>
      </p:pic>
      <p:sp>
        <p:nvSpPr>
          <p:cNvPr id="4" name="Date Placeholder 3">
            <a:extLst>
              <a:ext uri="{FF2B5EF4-FFF2-40B4-BE49-F238E27FC236}">
                <a16:creationId xmlns:a16="http://schemas.microsoft.com/office/drawing/2014/main" id="{6C21F0A2-5527-04AC-DC2F-D7B31D3AC9C4}"/>
              </a:ext>
            </a:extLst>
          </p:cNvPr>
          <p:cNvSpPr>
            <a:spLocks noGrp="1"/>
          </p:cNvSpPr>
          <p:nvPr>
            <p:ph type="dt" sz="half" idx="10"/>
          </p:nvPr>
        </p:nvSpPr>
        <p:spPr/>
        <p:txBody>
          <a:bodyPr/>
          <a:lstStyle/>
          <a:p>
            <a:fld id="{1CCF1D07-3121-4D91-83E6-A409E89709D1}" type="datetime1">
              <a:rPr lang="en-US" smtClean="0"/>
              <a:t>6/11/2023</a:t>
            </a:fld>
            <a:endParaRPr lang="en-US"/>
          </a:p>
        </p:txBody>
      </p:sp>
      <p:sp>
        <p:nvSpPr>
          <p:cNvPr id="5" name="Footer Placeholder 4">
            <a:extLst>
              <a:ext uri="{FF2B5EF4-FFF2-40B4-BE49-F238E27FC236}">
                <a16:creationId xmlns:a16="http://schemas.microsoft.com/office/drawing/2014/main" id="{446EC0D9-B1C2-F8A4-C9E6-662868872AD3}"/>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17077317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81200" y="274639"/>
            <a:ext cx="8229600" cy="1425575"/>
          </a:xfrm>
        </p:spPr>
        <p:txBody>
          <a:bodyPr>
            <a:normAutofit/>
          </a:bodyPr>
          <a:lstStyle/>
          <a:p>
            <a:r>
              <a:rPr lang="en-US" sz="3200" dirty="0"/>
              <a:t>For a court to recognize a claim of negligence or malpractice, following legal elements must be present</a:t>
            </a:r>
            <a:endParaRPr lang="ru-RU" sz="3200" dirty="0"/>
          </a:p>
        </p:txBody>
      </p:sp>
      <p:sp>
        <p:nvSpPr>
          <p:cNvPr id="17411" name="Rectangle 3"/>
          <p:cNvSpPr>
            <a:spLocks noGrp="1" noChangeArrowheads="1"/>
          </p:cNvSpPr>
          <p:nvPr>
            <p:ph type="body" idx="1"/>
          </p:nvPr>
        </p:nvSpPr>
        <p:spPr>
          <a:xfrm>
            <a:off x="1981200" y="1957388"/>
            <a:ext cx="8229600" cy="4495800"/>
          </a:xfrm>
        </p:spPr>
        <p:txBody>
          <a:bodyPr>
            <a:normAutofit fontScale="85000" lnSpcReduction="10000"/>
          </a:bodyPr>
          <a:lstStyle/>
          <a:p>
            <a:pPr marL="609600" indent="-609600">
              <a:buFontTx/>
              <a:buAutoNum type="arabicPeriod"/>
            </a:pPr>
            <a:r>
              <a:rPr lang="en-US" b="1" dirty="0"/>
              <a:t>Duty</a:t>
            </a:r>
            <a:r>
              <a:rPr lang="en-US" dirty="0"/>
              <a:t> - There must be a duty owed to the client by nurse</a:t>
            </a:r>
          </a:p>
          <a:p>
            <a:pPr marL="609600" indent="-609600">
              <a:buFontTx/>
              <a:buAutoNum type="arabicPeriod"/>
            </a:pPr>
            <a:r>
              <a:rPr lang="en-US" dirty="0"/>
              <a:t>The nurse must </a:t>
            </a:r>
            <a:r>
              <a:rPr lang="en-US" b="1" dirty="0"/>
              <a:t>breach the duty </a:t>
            </a:r>
            <a:r>
              <a:rPr lang="en-US" dirty="0"/>
              <a:t>– there must be a standard of care that is expected in the specific situation but that the nurse did not observe. For example – something was done that should not have been done or nothing was done when it should have been done.</a:t>
            </a:r>
          </a:p>
          <a:p>
            <a:pPr marL="609600" indent="-609600">
              <a:buFontTx/>
              <a:buAutoNum type="arabicPeriod"/>
            </a:pPr>
            <a:r>
              <a:rPr lang="en-US" b="1" dirty="0" err="1"/>
              <a:t>Forseeability</a:t>
            </a:r>
            <a:r>
              <a:rPr lang="en-US" dirty="0"/>
              <a:t> – A link must exist between the nurse’s act and the injury suffered.</a:t>
            </a:r>
          </a:p>
          <a:p>
            <a:pPr marL="609600" indent="-609600">
              <a:buFontTx/>
              <a:buAutoNum type="arabicPeriod"/>
            </a:pPr>
            <a:r>
              <a:rPr lang="en-US" b="1" dirty="0"/>
              <a:t>Causation</a:t>
            </a:r>
            <a:r>
              <a:rPr lang="en-US" dirty="0"/>
              <a:t> – It must proved that the harm occurred as a direct result of the nurse’s failure to follow the standard of care.</a:t>
            </a:r>
          </a:p>
          <a:p>
            <a:pPr marL="609600" indent="-609600">
              <a:buFontTx/>
              <a:buAutoNum type="arabicPeriod"/>
            </a:pPr>
            <a:r>
              <a:rPr lang="en-US" b="1" dirty="0"/>
              <a:t>Harm or injury </a:t>
            </a:r>
            <a:r>
              <a:rPr lang="en-US" dirty="0"/>
              <a:t>– There must be the some type of injury.</a:t>
            </a:r>
          </a:p>
          <a:p>
            <a:pPr marL="609600" indent="-609600">
              <a:buFontTx/>
              <a:buAutoNum type="arabicPeriod"/>
            </a:pPr>
            <a:endParaRPr lang="ru-RU" dirty="0"/>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a:t>Common acts of negligence</a:t>
            </a:r>
          </a:p>
          <a:p>
            <a:r>
              <a:rPr lang="en-US" dirty="0"/>
              <a:t>Burns</a:t>
            </a:r>
          </a:p>
          <a:p>
            <a:r>
              <a:rPr lang="en-US" dirty="0"/>
              <a:t>Objects left inside the </a:t>
            </a:r>
            <a:r>
              <a:rPr lang="en-US" dirty="0" err="1"/>
              <a:t>patiet’s</a:t>
            </a:r>
            <a:r>
              <a:rPr lang="en-US" dirty="0"/>
              <a:t> body</a:t>
            </a:r>
          </a:p>
          <a:p>
            <a:r>
              <a:rPr lang="en-US" dirty="0"/>
              <a:t>Falls of elderly</a:t>
            </a:r>
          </a:p>
          <a:p>
            <a:r>
              <a:rPr lang="en-US" dirty="0"/>
              <a:t>Falls of children</a:t>
            </a:r>
          </a:p>
          <a:p>
            <a:r>
              <a:rPr lang="en-US" dirty="0"/>
              <a:t>Failure to observe and take appropriate action as needed.</a:t>
            </a:r>
          </a:p>
          <a:p>
            <a:r>
              <a:rPr lang="en-US" dirty="0"/>
              <a:t>Wrong medicine, route, dose</a:t>
            </a:r>
          </a:p>
          <a:p>
            <a:r>
              <a:rPr lang="en-US" dirty="0"/>
              <a:t>Failure to report </a:t>
            </a:r>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Common Malpractice Allegations</a:t>
            </a:r>
          </a:p>
        </p:txBody>
      </p:sp>
      <p:sp>
        <p:nvSpPr>
          <p:cNvPr id="29699" name="Rectangle 3"/>
          <p:cNvSpPr>
            <a:spLocks noGrp="1" noChangeArrowheads="1"/>
          </p:cNvSpPr>
          <p:nvPr>
            <p:ph type="body" idx="1"/>
          </p:nvPr>
        </p:nvSpPr>
        <p:spPr/>
        <p:txBody>
          <a:bodyPr/>
          <a:lstStyle/>
          <a:p>
            <a:r>
              <a:rPr lang="en-US" dirty="0"/>
              <a:t>Failure to maintain safety</a:t>
            </a:r>
          </a:p>
          <a:p>
            <a:r>
              <a:rPr lang="en-US" dirty="0"/>
              <a:t>Improper technique/treatment</a:t>
            </a:r>
          </a:p>
          <a:p>
            <a:r>
              <a:rPr lang="en-US" dirty="0"/>
              <a:t>Failure to monitor and report</a:t>
            </a:r>
          </a:p>
          <a:p>
            <a:r>
              <a:rPr lang="en-US" dirty="0"/>
              <a:t>Medication errors</a:t>
            </a:r>
          </a:p>
          <a:p>
            <a:r>
              <a:rPr lang="en-US" dirty="0"/>
              <a:t>Failure to follow policy/procedures</a:t>
            </a:r>
          </a:p>
          <a:p>
            <a:r>
              <a:rPr lang="en-US" dirty="0"/>
              <a:t>Poor documentation</a:t>
            </a:r>
          </a:p>
          <a:p>
            <a:r>
              <a:rPr lang="en-US" dirty="0"/>
              <a:t>Improper use of equipment</a:t>
            </a:r>
          </a:p>
          <a:p>
            <a:endParaRPr lang="en-US" dirty="0"/>
          </a:p>
        </p:txBody>
      </p:sp>
      <p:sp>
        <p:nvSpPr>
          <p:cNvPr id="4" name="Footer Placeholder 3"/>
          <p:cNvSpPr>
            <a:spLocks noGrp="1"/>
          </p:cNvSpPr>
          <p:nvPr>
            <p:ph type="ftr" sz="quarter" idx="11"/>
          </p:nvPr>
        </p:nvSpPr>
        <p:spPr/>
        <p:txBody>
          <a:bodyPr/>
          <a:lstStyle/>
          <a:p>
            <a:r>
              <a:rPr lang="en-US"/>
              <a:t>Anju Poudel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4000"/>
              <a:t>Defamation (Manhani)</a:t>
            </a:r>
            <a:endParaRPr lang="en-US" sz="4000"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731525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t>Invasion of Privacy</a:t>
            </a:r>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71646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Trespass to Land</a:t>
            </a:r>
            <a:endParaRPr lang="en-US" b="1"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26760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t>Fraud (Thagi)</a:t>
            </a: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844463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263873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pPr lvl="2" algn="ctr" rtl="0">
              <a:spcBef>
                <a:spcPct val="0"/>
              </a:spcBef>
            </a:pPr>
            <a:r>
              <a:rPr lang="en-US" sz="3200" b="1"/>
              <a:t>Malpractice</a:t>
            </a:r>
            <a:r>
              <a:rPr lang="en-US" sz="3200"/>
              <a:t> – </a:t>
            </a:r>
            <a:br>
              <a:rPr lang="en-US" sz="3200"/>
            </a:br>
            <a:endParaRPr lang="en-US"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717994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492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E14B-1D60-6A51-ADE9-0C324E16C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824D7F-EF02-B295-F310-42B5153270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8F41D1B-880D-B461-FBF8-4584D3B8582C}"/>
              </a:ext>
            </a:extLst>
          </p:cNvPr>
          <p:cNvPicPr>
            <a:picLocks noChangeAspect="1"/>
          </p:cNvPicPr>
          <p:nvPr/>
        </p:nvPicPr>
        <p:blipFill>
          <a:blip r:embed="rId2"/>
          <a:stretch>
            <a:fillRect/>
          </a:stretch>
        </p:blipFill>
        <p:spPr>
          <a:xfrm>
            <a:off x="2424701" y="332682"/>
            <a:ext cx="7161087" cy="6192635"/>
          </a:xfrm>
          <a:prstGeom prst="rect">
            <a:avLst/>
          </a:prstGeom>
        </p:spPr>
      </p:pic>
      <p:sp>
        <p:nvSpPr>
          <p:cNvPr id="4" name="Date Placeholder 3">
            <a:extLst>
              <a:ext uri="{FF2B5EF4-FFF2-40B4-BE49-F238E27FC236}">
                <a16:creationId xmlns:a16="http://schemas.microsoft.com/office/drawing/2014/main" id="{02F084C4-8C1C-6274-26E7-E5B45C8A1143}"/>
              </a:ext>
            </a:extLst>
          </p:cNvPr>
          <p:cNvSpPr>
            <a:spLocks noGrp="1"/>
          </p:cNvSpPr>
          <p:nvPr>
            <p:ph type="dt" sz="half" idx="10"/>
          </p:nvPr>
        </p:nvSpPr>
        <p:spPr/>
        <p:txBody>
          <a:bodyPr/>
          <a:lstStyle/>
          <a:p>
            <a:fld id="{987F8140-1DF5-4132-9F20-843B3785B6B7}" type="datetime1">
              <a:rPr lang="en-US" smtClean="0"/>
              <a:t>6/11/2023</a:t>
            </a:fld>
            <a:endParaRPr lang="en-US"/>
          </a:p>
        </p:txBody>
      </p:sp>
      <p:sp>
        <p:nvSpPr>
          <p:cNvPr id="6" name="Footer Placeholder 5">
            <a:extLst>
              <a:ext uri="{FF2B5EF4-FFF2-40B4-BE49-F238E27FC236}">
                <a16:creationId xmlns:a16="http://schemas.microsoft.com/office/drawing/2014/main" id="{FB207A0A-8DFB-3E6B-C57D-5314261F6F3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811979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b="1"/>
              <a:t>Property Law </a:t>
            </a:r>
            <a:endParaRPr lang="en-US" b="1" dirty="0"/>
          </a:p>
        </p:txBody>
      </p:sp>
      <p:pic>
        <p:nvPicPr>
          <p:cNvPr id="3" name="Picture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42978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25DBC-75D9-2BA8-44C1-FD72988CBF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92B6CC-B5EB-0CB5-3AD3-608310003F0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B5992D9-2B55-94A0-76F9-209DFDB26500}"/>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663151E4-15C0-E088-BC2E-FE3D5E9D278B}"/>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5428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AD14-DB67-AC1F-E54C-EB2CA8FF4C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CCD609-3220-4176-00EA-90AF97878BE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62340D1F-FEE9-74B3-7F75-0EC815D32BA4}"/>
              </a:ext>
            </a:extLst>
          </p:cNvPr>
          <p:cNvSpPr>
            <a:spLocks noGrp="1"/>
          </p:cNvSpPr>
          <p:nvPr>
            <p:ph type="dt" sz="half" idx="10"/>
          </p:nvPr>
        </p:nvSpPr>
        <p:spPr/>
        <p:txBody>
          <a:bodyPr/>
          <a:lstStyle/>
          <a:p>
            <a:fld id="{C5485A74-CC6C-43D5-B30B-B88B7CE7507B}" type="datetime1">
              <a:rPr lang="en-US" smtClean="0"/>
              <a:t>6/11/2023</a:t>
            </a:fld>
            <a:endParaRPr lang="en-US"/>
          </a:p>
        </p:txBody>
      </p:sp>
      <p:sp>
        <p:nvSpPr>
          <p:cNvPr id="5" name="Footer Placeholder 4">
            <a:extLst>
              <a:ext uri="{FF2B5EF4-FFF2-40B4-BE49-F238E27FC236}">
                <a16:creationId xmlns:a16="http://schemas.microsoft.com/office/drawing/2014/main" id="{3F37DDBF-41F6-291B-FDD4-7A7FE745AD11}"/>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099778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F36E-088C-F7A5-DF9C-A85D09B37AB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5499AB5-19A9-D5E7-E606-F7EF0C4AB39D}"/>
              </a:ext>
            </a:extLst>
          </p:cNvPr>
          <p:cNvPicPr>
            <a:picLocks noChangeAspect="1"/>
          </p:cNvPicPr>
          <p:nvPr/>
        </p:nvPicPr>
        <p:blipFill>
          <a:blip r:embed="rId2"/>
          <a:stretch>
            <a:fillRect/>
          </a:stretch>
        </p:blipFill>
        <p:spPr>
          <a:xfrm>
            <a:off x="3320907" y="2587582"/>
            <a:ext cx="5550185" cy="1682836"/>
          </a:xfrm>
          <a:prstGeom prst="rect">
            <a:avLst/>
          </a:prstGeom>
        </p:spPr>
      </p:pic>
      <p:sp>
        <p:nvSpPr>
          <p:cNvPr id="3" name="Date Placeholder 2">
            <a:extLst>
              <a:ext uri="{FF2B5EF4-FFF2-40B4-BE49-F238E27FC236}">
                <a16:creationId xmlns:a16="http://schemas.microsoft.com/office/drawing/2014/main" id="{36323F34-9589-ABBE-0C3C-4BF151648871}"/>
              </a:ext>
            </a:extLst>
          </p:cNvPr>
          <p:cNvSpPr>
            <a:spLocks noGrp="1"/>
          </p:cNvSpPr>
          <p:nvPr>
            <p:ph type="dt" sz="half" idx="10"/>
          </p:nvPr>
        </p:nvSpPr>
        <p:spPr/>
        <p:txBody>
          <a:bodyPr/>
          <a:lstStyle/>
          <a:p>
            <a:fld id="{41543FF2-995C-4DF9-A5E9-92FAADD8A079}" type="datetime1">
              <a:rPr lang="en-US" smtClean="0"/>
              <a:t>6/11/2023</a:t>
            </a:fld>
            <a:endParaRPr lang="en-US"/>
          </a:p>
        </p:txBody>
      </p:sp>
      <p:sp>
        <p:nvSpPr>
          <p:cNvPr id="5" name="Footer Placeholder 4">
            <a:extLst>
              <a:ext uri="{FF2B5EF4-FFF2-40B4-BE49-F238E27FC236}">
                <a16:creationId xmlns:a16="http://schemas.microsoft.com/office/drawing/2014/main" id="{9F19DD8F-8309-41EF-81FD-3F44C0152246}"/>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2835793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D45-E74B-8351-1ABE-E225C89250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D681397-1EB9-788A-5D01-125D91DFDD30}"/>
              </a:ext>
            </a:extLst>
          </p:cNvPr>
          <p:cNvPicPr>
            <a:picLocks noChangeAspect="1"/>
          </p:cNvPicPr>
          <p:nvPr/>
        </p:nvPicPr>
        <p:blipFill>
          <a:blip r:embed="rId2"/>
          <a:stretch>
            <a:fillRect/>
          </a:stretch>
        </p:blipFill>
        <p:spPr>
          <a:xfrm>
            <a:off x="3378060" y="1749338"/>
            <a:ext cx="5435879" cy="3359323"/>
          </a:xfrm>
          <a:prstGeom prst="rect">
            <a:avLst/>
          </a:prstGeom>
        </p:spPr>
      </p:pic>
      <p:sp>
        <p:nvSpPr>
          <p:cNvPr id="3" name="Date Placeholder 2">
            <a:extLst>
              <a:ext uri="{FF2B5EF4-FFF2-40B4-BE49-F238E27FC236}">
                <a16:creationId xmlns:a16="http://schemas.microsoft.com/office/drawing/2014/main" id="{DCC44272-5863-9662-E8BF-D80873B12E0B}"/>
              </a:ext>
            </a:extLst>
          </p:cNvPr>
          <p:cNvSpPr>
            <a:spLocks noGrp="1"/>
          </p:cNvSpPr>
          <p:nvPr>
            <p:ph type="dt" sz="half" idx="10"/>
          </p:nvPr>
        </p:nvSpPr>
        <p:spPr/>
        <p:txBody>
          <a:bodyPr/>
          <a:lstStyle/>
          <a:p>
            <a:fld id="{DB9D55D6-4739-4741-BF5B-785FCD9798AC}" type="datetime1">
              <a:rPr lang="en-US" smtClean="0"/>
              <a:t>6/11/2023</a:t>
            </a:fld>
            <a:endParaRPr lang="en-US"/>
          </a:p>
        </p:txBody>
      </p:sp>
      <p:sp>
        <p:nvSpPr>
          <p:cNvPr id="5" name="Footer Placeholder 4">
            <a:extLst>
              <a:ext uri="{FF2B5EF4-FFF2-40B4-BE49-F238E27FC236}">
                <a16:creationId xmlns:a16="http://schemas.microsoft.com/office/drawing/2014/main" id="{B4BE3059-31B8-35FA-99C5-B0A39385972E}"/>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82300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83C6-A516-9C6A-810E-4B3FAA6915D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BBE517A-3EDA-6733-1C97-4BA691C19B5D}"/>
              </a:ext>
            </a:extLst>
          </p:cNvPr>
          <p:cNvPicPr>
            <a:picLocks noChangeAspect="1"/>
          </p:cNvPicPr>
          <p:nvPr/>
        </p:nvPicPr>
        <p:blipFill>
          <a:blip r:embed="rId2"/>
          <a:stretch>
            <a:fillRect/>
          </a:stretch>
        </p:blipFill>
        <p:spPr>
          <a:xfrm>
            <a:off x="3635248" y="1863644"/>
            <a:ext cx="4921503" cy="3130711"/>
          </a:xfrm>
          <a:prstGeom prst="rect">
            <a:avLst/>
          </a:prstGeom>
        </p:spPr>
      </p:pic>
      <p:sp>
        <p:nvSpPr>
          <p:cNvPr id="3" name="Date Placeholder 2">
            <a:extLst>
              <a:ext uri="{FF2B5EF4-FFF2-40B4-BE49-F238E27FC236}">
                <a16:creationId xmlns:a16="http://schemas.microsoft.com/office/drawing/2014/main" id="{0DA6CD32-D43E-6BC0-1AD7-B4D84D93D040}"/>
              </a:ext>
            </a:extLst>
          </p:cNvPr>
          <p:cNvSpPr>
            <a:spLocks noGrp="1"/>
          </p:cNvSpPr>
          <p:nvPr>
            <p:ph type="dt" sz="half" idx="10"/>
          </p:nvPr>
        </p:nvSpPr>
        <p:spPr/>
        <p:txBody>
          <a:bodyPr/>
          <a:lstStyle/>
          <a:p>
            <a:fld id="{0BB6E725-A7AF-45D7-BAFB-147117CF39C6}" type="datetime1">
              <a:rPr lang="en-US" smtClean="0"/>
              <a:t>6/11/2023</a:t>
            </a:fld>
            <a:endParaRPr lang="en-US"/>
          </a:p>
        </p:txBody>
      </p:sp>
      <p:sp>
        <p:nvSpPr>
          <p:cNvPr id="5" name="Footer Placeholder 4">
            <a:extLst>
              <a:ext uri="{FF2B5EF4-FFF2-40B4-BE49-F238E27FC236}">
                <a16:creationId xmlns:a16="http://schemas.microsoft.com/office/drawing/2014/main" id="{EBB553BE-E0B7-1855-188E-95BEC5C0410E}"/>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600422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020D-36AD-AC69-E9F8-6F9BB349A01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DAC115D-D78E-B2D9-8E44-7204CF790F9C}"/>
              </a:ext>
            </a:extLst>
          </p:cNvPr>
          <p:cNvSpPr>
            <a:spLocks noGrp="1"/>
          </p:cNvSpPr>
          <p:nvPr>
            <p:ph type="dt" sz="half" idx="10"/>
          </p:nvPr>
        </p:nvSpPr>
        <p:spPr/>
        <p:txBody>
          <a:bodyPr/>
          <a:lstStyle/>
          <a:p>
            <a:fld id="{F8DF9C87-3C5D-49BD-AD61-14AF122AA2E8}" type="datetime1">
              <a:rPr lang="en-US" smtClean="0"/>
              <a:t>6/11/2023</a:t>
            </a:fld>
            <a:endParaRPr lang="en-US"/>
          </a:p>
        </p:txBody>
      </p:sp>
      <p:sp>
        <p:nvSpPr>
          <p:cNvPr id="4" name="Footer Placeholder 3">
            <a:extLst>
              <a:ext uri="{FF2B5EF4-FFF2-40B4-BE49-F238E27FC236}">
                <a16:creationId xmlns:a16="http://schemas.microsoft.com/office/drawing/2014/main" id="{4D9A6F0F-D69D-A8CF-C3FA-DBBAB96D7E87}"/>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3158449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D210-32B2-342F-B2DD-96AD60D362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D6D955-C731-61B6-E07B-5653765EF22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A954EE5-B26E-9014-6041-F913A2FB32C1}"/>
              </a:ext>
            </a:extLst>
          </p:cNvPr>
          <p:cNvSpPr>
            <a:spLocks noGrp="1"/>
          </p:cNvSpPr>
          <p:nvPr>
            <p:ph type="dt" sz="half" idx="10"/>
          </p:nvPr>
        </p:nvSpPr>
        <p:spPr/>
        <p:txBody>
          <a:bodyPr/>
          <a:lstStyle/>
          <a:p>
            <a:fld id="{4C0BA4D9-89CC-469E-8E2C-A6B490C8B80D}" type="datetime1">
              <a:rPr lang="en-US" smtClean="0"/>
              <a:t>6/11/2023</a:t>
            </a:fld>
            <a:endParaRPr lang="en-US"/>
          </a:p>
        </p:txBody>
      </p:sp>
      <p:sp>
        <p:nvSpPr>
          <p:cNvPr id="5" name="Footer Placeholder 4">
            <a:extLst>
              <a:ext uri="{FF2B5EF4-FFF2-40B4-BE49-F238E27FC236}">
                <a16:creationId xmlns:a16="http://schemas.microsoft.com/office/drawing/2014/main" id="{16710DA8-3F57-5070-23BE-C3F787249624}"/>
              </a:ext>
            </a:extLst>
          </p:cNvPr>
          <p:cNvSpPr>
            <a:spLocks noGrp="1"/>
          </p:cNvSpPr>
          <p:nvPr>
            <p:ph type="ftr" sz="quarter" idx="11"/>
          </p:nvPr>
        </p:nvSpPr>
        <p:spPr/>
        <p:txBody>
          <a:bodyPr/>
          <a:lstStyle/>
          <a:p>
            <a:r>
              <a:rPr lang="en-US"/>
              <a:t>Anju Poudel</a:t>
            </a:r>
          </a:p>
        </p:txBody>
      </p:sp>
    </p:spTree>
    <p:extLst>
      <p:ext uri="{BB962C8B-B14F-4D97-AF65-F5344CB8AC3E}">
        <p14:creationId xmlns:p14="http://schemas.microsoft.com/office/powerpoint/2010/main" val="487739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3034</Words>
  <Application>Microsoft Office PowerPoint</Application>
  <PresentationFormat>Widescreen</PresentationFormat>
  <Paragraphs>385</Paragraphs>
  <Slides>97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Times New Roman</vt:lpstr>
      <vt:lpstr>Wingdings</vt:lpstr>
      <vt:lpstr>Office Theme</vt:lpstr>
      <vt:lpstr>Unit 19 Ethical and Legal Aspect of Nursing</vt:lpstr>
      <vt:lpstr>Values, Morals, &amp;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Ethics</vt:lpstr>
      <vt:lpstr>Nursing Ethics</vt:lpstr>
      <vt:lpstr>Cont..</vt:lpstr>
      <vt:lpstr>Why Nursing Ethics Is Important? </vt:lpstr>
      <vt:lpstr>PowerPoint Presentation</vt:lpstr>
      <vt:lpstr>  The ICN Code of Ethics for Nurses </vt:lpstr>
      <vt:lpstr>PURPOSE OF THE CODE </vt:lpstr>
      <vt:lpstr>PowerPoint Presentation</vt:lpstr>
      <vt:lpstr>PowerPoint Presentation</vt:lpstr>
      <vt:lpstr>Preamble</vt:lpstr>
      <vt:lpstr>THE ICN CODE </vt:lpstr>
      <vt:lpstr>1. Nurses and patients or other people requiring care or services </vt:lpstr>
      <vt:lpstr>PowerPoint Presentation</vt:lpstr>
      <vt:lpstr>PowerPoint Presentation</vt:lpstr>
      <vt:lpstr>PowerPoint Presentation</vt:lpstr>
      <vt:lpstr>2. Nurses and Practice</vt:lpstr>
      <vt:lpstr>PowerPoint Presentation</vt:lpstr>
      <vt:lpstr>PowerPoint Presentation</vt:lpstr>
      <vt:lpstr>3. Nurses and the profession</vt:lpstr>
      <vt:lpstr>PowerPoint Presentation</vt:lpstr>
      <vt:lpstr>4. Nurses and Global Health</vt:lpstr>
      <vt:lpstr>PowerPoint Presentation</vt:lpstr>
      <vt:lpstr>PowerPoint Presentation</vt:lpstr>
      <vt:lpstr>Ethical Principle</vt:lpstr>
      <vt:lpstr>Autonomy</vt:lpstr>
      <vt:lpstr>PowerPoint Presentation</vt:lpstr>
      <vt:lpstr>Beneficence</vt:lpstr>
      <vt:lpstr>Nonmaleficence </vt:lpstr>
      <vt:lpstr>Justice</vt:lpstr>
      <vt:lpstr>Veracity</vt:lpstr>
      <vt:lpstr>Fidelity</vt:lpstr>
      <vt:lpstr>Ethical Dilemma</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 of Ethical Dilemmas</vt:lpstr>
      <vt:lpstr>Ethical Responsibilities of Nurses</vt:lpstr>
      <vt:lpstr>PowerPoint Presentation</vt:lpstr>
      <vt:lpstr>Legal Concepts in Nursing</vt:lpstr>
      <vt:lpstr>PowerPoint Presentation</vt:lpstr>
      <vt:lpstr>Types of Law</vt:lpstr>
      <vt:lpstr>PowerPoint Presentation</vt:lpstr>
      <vt:lpstr>Constitution law</vt:lpstr>
      <vt:lpstr>Administrative Law (प्रशासनिक कानून)</vt:lpstr>
      <vt:lpstr>PowerPoint Presentation</vt:lpstr>
      <vt:lpstr>Criminal laws </vt:lpstr>
      <vt:lpstr>PowerPoint Presentation</vt:lpstr>
      <vt:lpstr>PowerPoint Presentation</vt:lpstr>
      <vt:lpstr>PowerPoint Presentation</vt:lpstr>
      <vt:lpstr>Civil laws </vt:lpstr>
      <vt:lpstr>PowerPoint Presentation</vt:lpstr>
      <vt:lpstr>Torts</vt:lpstr>
      <vt:lpstr>Assault</vt:lpstr>
      <vt:lpstr>Battery</vt:lpstr>
      <vt:lpstr>Fraud (Thagi)</vt:lpstr>
      <vt:lpstr>Invasion of Privacy</vt:lpstr>
      <vt:lpstr>Defamation</vt:lpstr>
      <vt:lpstr>False Imprisonment</vt:lpstr>
      <vt:lpstr>Trespass to Land</vt:lpstr>
      <vt:lpstr>PowerPoint Presentation</vt:lpstr>
      <vt:lpstr>PowerPoint Presentation</vt:lpstr>
      <vt:lpstr>For a court to recognize a claim of negligence or malpractice, following legal elements must be present</vt:lpstr>
      <vt:lpstr>PowerPoint Presentation</vt:lpstr>
      <vt:lpstr>Common Malpractice Allegations</vt:lpstr>
      <vt:lpstr>Defamation (Manhani)</vt:lpstr>
      <vt:lpstr>Invasion of Privacy</vt:lpstr>
      <vt:lpstr>Trespass to Land</vt:lpstr>
      <vt:lpstr>Fraud (Thagi)</vt:lpstr>
      <vt:lpstr>PowerPoint Presentation</vt:lpstr>
      <vt:lpstr>Malpractice –  </vt:lpstr>
      <vt:lpstr>PowerPoint Presentation</vt:lpstr>
      <vt:lpstr>Property Law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Anju Poudel</dc:creator>
  <cp:lastModifiedBy>Anju Poudel</cp:lastModifiedBy>
  <cp:revision>12</cp:revision>
  <dcterms:created xsi:type="dcterms:W3CDTF">2023-05-20T00:49:11Z</dcterms:created>
  <dcterms:modified xsi:type="dcterms:W3CDTF">2023-06-11T06:18:02Z</dcterms:modified>
</cp:coreProperties>
</file>